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embeddedFontLst>
    <p:embeddedFont>
      <p:font typeface="Roboto"/>
      <p:regular r:id="rId77"/>
      <p:bold r:id="rId78"/>
      <p:italic r:id="rId79"/>
      <p:boldItalic r:id="rId80"/>
    </p:embeddedFont>
    <p:embeddedFont>
      <p:font typeface="Lexend"/>
      <p:regular r:id="rId81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boldItalic.fntdata"/><Relationship Id="rId82" Type="http://schemas.openxmlformats.org/officeDocument/2006/relationships/font" Target="fonts/Lexend-bold.fntdata"/><Relationship Id="rId81" Type="http://schemas.openxmlformats.org/officeDocument/2006/relationships/font" Target="fonts/Lexe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regular.fnt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oboto-italic.fntdata"/><Relationship Id="rId34" Type="http://schemas.openxmlformats.org/officeDocument/2006/relationships/slide" Target="slides/slide29.xml"/><Relationship Id="rId78" Type="http://schemas.openxmlformats.org/officeDocument/2006/relationships/font" Target="fonts/Roboto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25c2924d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325c2924d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74209a6fb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74209a6fb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f6e876c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f6e876c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f5e86cde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f5e86cde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aa4c2a3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aa4c2a3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aa4c2a3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aa4c2a3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74209a6f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74209a6f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74209a6fb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74209a6fb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f5e86cde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f5e86cde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5c2924d5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5c2924d5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9e5628f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9e5628f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f360f0e0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f360f0e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dbf4d18ea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dbf4d18ea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9e5628f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9e5628f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1907f3b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71907f3b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4f3e37f2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4f3e37f2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4f3e37f2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24f3e37f2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4f3e37f2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4f3e37f2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4f3e37f2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24f3e37f2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7588c1df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7588c1df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4f3e37f2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4f3e37f2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7588c1df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7588c1df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f5e86cde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f5e86cde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4f3e37f26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4f3e37f26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7588c1df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7588c1df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7588c1df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7588c1df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7588c1df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7588c1df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789beaa3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2789beaa3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2789beaa3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789beaa3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789beaa3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789beaa3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789beaa3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789beaa3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789beaa3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789beaa3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2789beaa3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789beaa3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789beaa3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74209a6fb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74209a6fb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2789beaa3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2789beaa3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789beaa3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2789beaa3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789beaa3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789beaa3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4f3e37f26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24f3e37f26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7588c1df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27588c1df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f6e876c0d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8f6e876c0d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dbf4d18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ddbf4d18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02a64119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02a64119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02a64119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02a64119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02a64119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02a64119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f5e86cde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ff5e86cd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02a64119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02a64119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276a7c614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276a7c61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02a641198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02a641198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f5e86cde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f5e86cde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276a7c61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276a7c61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27588c1df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27588c1df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274209a6fb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274209a6fb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274209a6fb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274209a6fb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274209a6fb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274209a6fb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276a7c614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276a7c614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b8f68c6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b8f68c6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27588c1df0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27588c1df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27588c1df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27588c1df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27588c1df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27588c1df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27588c1df0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27588c1df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27588c1df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27588c1df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27588c1df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27588c1df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27588c1df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27588c1df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27588c1df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27588c1df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27588c1df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27588c1df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27588c1df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27588c1df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c899f03f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c899f03f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27588c1df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27588c1df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276a7c61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276a7c6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f6e876c0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f6e876c0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f6e876c0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f6e876c0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446">
          <p15:clr>
            <a:srgbClr val="FBAE40"/>
          </p15:clr>
        </p15:guide>
        <p15:guide id="2" pos="5449">
          <p15:clr>
            <a:srgbClr val="FBAE40"/>
          </p15:clr>
        </p15:guide>
        <p15:guide id="3" orient="horz" pos="3066">
          <p15:clr>
            <a:srgbClr val="FBAE40"/>
          </p15:clr>
        </p15:guide>
        <p15:guide id="4" pos="311">
          <p15:clr>
            <a:srgbClr val="FBAE40"/>
          </p15:clr>
        </p15:guide>
        <p15:guide id="5" pos="682">
          <p15:clr>
            <a:srgbClr val="FBAE40"/>
          </p15:clr>
        </p15:guide>
        <p15:guide id="6" pos="745">
          <p15:clr>
            <a:srgbClr val="FBAE40"/>
          </p15:clr>
        </p15:guide>
        <p15:guide id="7" pos="1114">
          <p15:clr>
            <a:srgbClr val="FBAE40"/>
          </p15:clr>
        </p15:guide>
        <p15:guide id="8" pos="1178">
          <p15:clr>
            <a:srgbClr val="FBAE40"/>
          </p15:clr>
        </p15:guide>
        <p15:guide id="9" pos="1549">
          <p15:clr>
            <a:srgbClr val="FBAE40"/>
          </p15:clr>
        </p15:guide>
        <p15:guide id="10" pos="1611">
          <p15:clr>
            <a:srgbClr val="FBAE40"/>
          </p15:clr>
        </p15:guide>
        <p15:guide id="11" pos="1982">
          <p15:clr>
            <a:srgbClr val="FBAE40"/>
          </p15:clr>
        </p15:guide>
        <p15:guide id="12" pos="2043">
          <p15:clr>
            <a:srgbClr val="FBAE40"/>
          </p15:clr>
        </p15:guide>
        <p15:guide id="13" pos="2416">
          <p15:clr>
            <a:srgbClr val="FBAE40"/>
          </p15:clr>
        </p15:guide>
        <p15:guide id="14" pos="2477">
          <p15:clr>
            <a:srgbClr val="FBAE40"/>
          </p15:clr>
        </p15:guide>
        <p15:guide id="15" pos="2849">
          <p15:clr>
            <a:srgbClr val="FBAE40"/>
          </p15:clr>
        </p15:guide>
        <p15:guide id="16" pos="2911">
          <p15:clr>
            <a:srgbClr val="FBAE40"/>
          </p15:clr>
        </p15:guide>
        <p15:guide id="17" pos="3282">
          <p15:clr>
            <a:srgbClr val="FBAE40"/>
          </p15:clr>
        </p15:guide>
        <p15:guide id="18" pos="3343">
          <p15:clr>
            <a:srgbClr val="FBAE40"/>
          </p15:clr>
        </p15:guide>
        <p15:guide id="19" pos="3716">
          <p15:clr>
            <a:srgbClr val="FBAE40"/>
          </p15:clr>
        </p15:guide>
        <p15:guide id="20" pos="3777">
          <p15:clr>
            <a:srgbClr val="FBAE40"/>
          </p15:clr>
        </p15:guide>
        <p15:guide id="21" pos="4148">
          <p15:clr>
            <a:srgbClr val="FBAE40"/>
          </p15:clr>
        </p15:guide>
        <p15:guide id="22" pos="4211">
          <p15:clr>
            <a:srgbClr val="FBAE40"/>
          </p15:clr>
        </p15:guide>
        <p15:guide id="23" pos="4583">
          <p15:clr>
            <a:srgbClr val="FBAE40"/>
          </p15:clr>
        </p15:guide>
        <p15:guide id="24" pos="4645">
          <p15:clr>
            <a:srgbClr val="FBAE40"/>
          </p15:clr>
        </p15:guide>
        <p15:guide id="25" pos="5015">
          <p15:clr>
            <a:srgbClr val="FBAE40"/>
          </p15:clr>
        </p15:guide>
        <p15:guide id="26" pos="50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paperswithcode.com/dataset/meta-datase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datasets.activeloop.ai/docs/ml/datasets/mnist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datasets.activeloop.ai/docs/ml/datasets/cifar-10-datase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datasets.activeloop.ai/docs/ml/datasets/imagenet-dataset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universe.roboflow.com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hyperlink" Target="https://www.kaggle.com/dataset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hyperlink" Target="https://aisec.cs.msu.ru/section_robust_ml/nn_architecture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hyperlink" Target="https://proceedings.neurips.cc/paper/1989/file/53c3bce66e43be4f209556518c2fcb54-Paper.pdf" TargetMode="External"/><Relationship Id="rId5" Type="http://schemas.openxmlformats.org/officeDocument/2006/relationships/hyperlink" Target="https://www.researchgate.net/publication/2985446_Gradient-Based_Learning_Applied_to_Document_Recognition" TargetMode="External"/><Relationship Id="rId6" Type="http://schemas.openxmlformats.org/officeDocument/2006/relationships/hyperlink" Target="https://vc.ru/ai/1144910-pervye-neiroseti-1989-go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hyperlink" Target="https://www.evanlray.com/stat344ne_s2020/materials/20200228_AlexNet_VGG_transfer/AlexNet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questu.ru/articles/321199/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hyperlink" Target="https://discuss.pytorch.org/t/dynamic-structure-of-cnn/45870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hyperlink" Target="https://encrypted-tbn3.gstatic.com/images?q=tbn:ANd9GcT8vI0G8uJ1g13tUxugqSSfw_sXon3WJXXpIov5GDd7X64S1Tp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1512.03385" TargetMode="External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nalyticsvidhya.com/blog/2021/06/understanding-resnet-and-analyzing-various-models-on-the-cifar-10-dataset/" TargetMode="External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hyperlink" Target="https://arxiv.org/abs/1512.03385" TargetMode="External"/><Relationship Id="rId6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1611.0543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608.06993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gif"/><Relationship Id="rId4" Type="http://schemas.openxmlformats.org/officeDocument/2006/relationships/hyperlink" Target="https://arxiv.org/abs/1704.04861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hyperlink" Target="https://arxiv.org/abs/1801.04381" TargetMode="External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1801.04381.pdf" TargetMode="External"/><Relationship Id="rId4" Type="http://schemas.openxmlformats.org/officeDocument/2006/relationships/hyperlink" Target="https://habr.com/ru/articles/352804/" TargetMode="External"/><Relationship Id="rId5" Type="http://schemas.openxmlformats.org/officeDocument/2006/relationships/image" Target="../media/image55.png"/><Relationship Id="rId6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Relationship Id="rId5" Type="http://schemas.openxmlformats.org/officeDocument/2006/relationships/image" Target="../media/image54.png"/><Relationship Id="rId6" Type="http://schemas.openxmlformats.org/officeDocument/2006/relationships/hyperlink" Target="https://arxiv.org/abs/1905.02244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abs/1905.02244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hyperlink" Target="https://arxiv.org/abs/1905.11946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abs/1905.11946" TargetMode="External"/><Relationship Id="rId4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rxiv.org/abs/1905.11946" TargetMode="External"/><Relationship Id="rId4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rxiv.org/pdf/2104.00298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rxiv.org/pdf/2104.00298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pdf/2104.00298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1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hyperlink" Target="https://pytorch.org/vision/stable/models.html" TargetMode="External"/><Relationship Id="rId6" Type="http://schemas.openxmlformats.org/officeDocument/2006/relationships/hyperlink" Target="https://github.com/huggingface/pytorch-image-models?tab=readme-ov-fil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Relationship Id="rId4" Type="http://schemas.openxmlformats.org/officeDocument/2006/relationships/hyperlink" Target="https://www.google.ru/url?sa=i&amp;url=https%3A%2F%2Fwww.datacamp.com%2Ftutorial%2Fwhat-is-a-confusion-matrix-in-machine-learning&amp;psig=AOvVaw00rXqvbUyRIP4meszXVyVN&amp;ust=1715989015673000&amp;source=images&amp;cd=vfe&amp;opi=89978449&amp;ved=0CBIQjRxqFwoTCNiRlbirk4YDFQAAAAAdAAAAABAZ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Relationship Id="rId4" Type="http://schemas.openxmlformats.org/officeDocument/2006/relationships/image" Target="../media/image81.png"/><Relationship Id="rId5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catalog.ngc.nvidia.com/orgs/nvidia/collections/imageclassification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2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9.png"/><Relationship Id="rId4" Type="http://schemas.openxmlformats.org/officeDocument/2006/relationships/image" Target="../media/image86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hyperlink" Target="https://pytorch.org/docs/stable/generated/torch.nn.BCELoss.html" TargetMode="External"/></Relationships>
</file>

<file path=ppt/slides/_rels/slide53.xml.rels><?xml version="1.0" encoding="UTF-8" standalone="yes"?><Relationships xmlns="http://schemas.openxmlformats.org/package/2006/relationships"><Relationship Id="rId10" Type="http://schemas.openxmlformats.org/officeDocument/2006/relationships/hyperlink" Target="https://pytorch.org/docs/stable/generated/torch.nn.CrossEntropyLos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9" Type="http://schemas.openxmlformats.org/officeDocument/2006/relationships/image" Target="../media/image80.png"/><Relationship Id="rId5" Type="http://schemas.openxmlformats.org/officeDocument/2006/relationships/image" Target="../media/image87.png"/><Relationship Id="rId6" Type="http://schemas.openxmlformats.org/officeDocument/2006/relationships/image" Target="../media/image85.png"/><Relationship Id="rId7" Type="http://schemas.openxmlformats.org/officeDocument/2006/relationships/image" Target="../media/image93.png"/><Relationship Id="rId8" Type="http://schemas.openxmlformats.org/officeDocument/2006/relationships/image" Target="../media/image8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png"/><Relationship Id="rId4" Type="http://schemas.openxmlformats.org/officeDocument/2006/relationships/hyperlink" Target="https://arxiv.org/abs/1708.02002v2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hyperlink" Target="https://www.deeplearning.ai/ai-notes/initialization/index.html" TargetMode="External"/><Relationship Id="rId6" Type="http://schemas.openxmlformats.org/officeDocument/2006/relationships/hyperlink" Target="https://pytorch.org/docs/stable/nn.init.html" TargetMode="External"/><Relationship Id="rId7" Type="http://schemas.openxmlformats.org/officeDocument/2006/relationships/hyperlink" Target="https://proceedings.mlr.press/v9/glorot10a/glorot10a.pdf" TargetMode="External"/><Relationship Id="rId8" Type="http://schemas.openxmlformats.org/officeDocument/2006/relationships/hyperlink" Target="https://arxiv.org/pdf/1502.01852.pdf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pytorch.org/vision/stable/models/generated/torchvision.models.regnet_x_8gf.html#regnet-x-8gf" TargetMode="External"/><Relationship Id="rId4" Type="http://schemas.openxmlformats.org/officeDocument/2006/relationships/image" Target="../media/image97.png"/><Relationship Id="rId5" Type="http://schemas.openxmlformats.org/officeDocument/2006/relationships/image" Target="../media/image9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arxiv.org/pdf/2104.10972.pdf" TargetMode="External"/><Relationship Id="rId4" Type="http://schemas.openxmlformats.org/officeDocument/2006/relationships/image" Target="../media/image9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karpathy.github.io/2019/04/25/recip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wiki.cloudfactory.com/docs/mp-wiki/model-families/classifier-tagger" TargetMode="External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hyperlink" Target="https://pytorch.org/docs/stable/generated/torch.optim.lr_scheduler.ReduceLROnPlateau.html#torch.optim.lr_scheduler.ReduceLROnPlateau" TargetMode="External"/><Relationship Id="rId10" Type="http://schemas.openxmlformats.org/officeDocument/2006/relationships/hyperlink" Target="https://pytorch.org/docs/stable/generated/torch.optim.lr_scheduler.MultiStepLR.html#torch.optim.lr_scheduler.MultiStepLR" TargetMode="External"/><Relationship Id="rId13" Type="http://schemas.openxmlformats.org/officeDocument/2006/relationships/hyperlink" Target="https://pytorch.org/docs/stable/generated/torch.optim.lr_scheduler.ExponentialLR.html#torch.optim.lr_scheduler.ExponentialLR" TargetMode="External"/><Relationship Id="rId12" Type="http://schemas.openxmlformats.org/officeDocument/2006/relationships/hyperlink" Target="https://pytorch.org/docs/stable/generated/torch.optim.lr_scheduler.LinearLR.html#torch.optim.lr_scheduler.LinearL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Relationship Id="rId9" Type="http://schemas.openxmlformats.org/officeDocument/2006/relationships/hyperlink" Target="https://pytorch.org/docs/stable/generated/torch.optim.lr_scheduler.StepLR.html#torch.optim.lr_scheduler.StepLR" TargetMode="External"/><Relationship Id="rId15" Type="http://schemas.openxmlformats.org/officeDocument/2006/relationships/hyperlink" Target="https://pytorch.org/docs/stable/generated/torch.optim.lr_scheduler.CosineAnnealingWarmRestarts.html#torch.optim.lr_scheduler.CosineAnnealingWarmRestarts" TargetMode="External"/><Relationship Id="rId14" Type="http://schemas.openxmlformats.org/officeDocument/2006/relationships/hyperlink" Target="https://pytorch.org/docs/stable/generated/torch.optim.lr_scheduler.CosineAnnealingLR.html#torch.optim.lr_scheduler.CosineAnnealingLR" TargetMode="External"/><Relationship Id="rId17" Type="http://schemas.openxmlformats.org/officeDocument/2006/relationships/hyperlink" Target="https://arxiv.org/abs/1812.01187" TargetMode="External"/><Relationship Id="rId16" Type="http://schemas.openxmlformats.org/officeDocument/2006/relationships/hyperlink" Target="https://pytorch.org/docs/stable/optim.html#how-to-adjust-learning-rate" TargetMode="External"/><Relationship Id="rId5" Type="http://schemas.openxmlformats.org/officeDocument/2006/relationships/image" Target="../media/image92.png"/><Relationship Id="rId6" Type="http://schemas.openxmlformats.org/officeDocument/2006/relationships/image" Target="../media/image88.png"/><Relationship Id="rId7" Type="http://schemas.openxmlformats.org/officeDocument/2006/relationships/image" Target="../media/image102.png"/><Relationship Id="rId8" Type="http://schemas.openxmlformats.org/officeDocument/2006/relationships/image" Target="../media/image9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6.gif"/><Relationship Id="rId4" Type="http://schemas.openxmlformats.org/officeDocument/2006/relationships/image" Target="../media/image104.gif"/><Relationship Id="rId5" Type="http://schemas.openxmlformats.org/officeDocument/2006/relationships/hyperlink" Target="https://pytorch.org/docs/stable/optim.html#algorithms" TargetMode="External"/><Relationship Id="rId6" Type="http://schemas.openxmlformats.org/officeDocument/2006/relationships/hyperlink" Target="https://medium.com/@LayanSA/complete-guide-to-adam-optimization-1e5f29532c3d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1.png"/><Relationship Id="rId4" Type="http://schemas.openxmlformats.org/officeDocument/2006/relationships/hyperlink" Target="https://arxiv.org/pdf/1812.01187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3.png"/><Relationship Id="rId4" Type="http://schemas.openxmlformats.org/officeDocument/2006/relationships/hyperlink" Target="https://arxiv.org/abs/1906.02629" TargetMode="External"/><Relationship Id="rId5" Type="http://schemas.openxmlformats.org/officeDocument/2006/relationships/hyperlink" Target="https://towardsdatascience.com/label-smoothing-make-your-model-less-over-confident-b12ea6f81a9a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0.png"/><Relationship Id="rId10" Type="http://schemas.openxmlformats.org/officeDocument/2006/relationships/image" Target="../media/image109.png"/><Relationship Id="rId13" Type="http://schemas.openxmlformats.org/officeDocument/2006/relationships/hyperlink" Target="https://pytorch.org/vision/stable/transforms.html#transforming-and-augmenting-images" TargetMode="External"/><Relationship Id="rId1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Relationship Id="rId4" Type="http://schemas.openxmlformats.org/officeDocument/2006/relationships/image" Target="../media/image120.png"/><Relationship Id="rId9" Type="http://schemas.openxmlformats.org/officeDocument/2006/relationships/image" Target="../media/image114.png"/><Relationship Id="rId14" Type="http://schemas.openxmlformats.org/officeDocument/2006/relationships/hyperlink" Target="https://github.com/albumentations-team/albumentations" TargetMode="External"/><Relationship Id="rId5" Type="http://schemas.openxmlformats.org/officeDocument/2006/relationships/image" Target="../media/image107.png"/><Relationship Id="rId6" Type="http://schemas.openxmlformats.org/officeDocument/2006/relationships/image" Target="../media/image115.png"/><Relationship Id="rId7" Type="http://schemas.openxmlformats.org/officeDocument/2006/relationships/image" Target="../media/image108.png"/><Relationship Id="rId8" Type="http://schemas.openxmlformats.org/officeDocument/2006/relationships/image" Target="../media/image12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3.png"/><Relationship Id="rId4" Type="http://schemas.openxmlformats.org/officeDocument/2006/relationships/hyperlink" Target="https://arxiv.org/abs/1708.04896" TargetMode="External"/><Relationship Id="rId5" Type="http://schemas.openxmlformats.org/officeDocument/2006/relationships/hyperlink" Target="https://arxiv.org/abs/1708.04552" TargetMode="External"/><Relationship Id="rId6" Type="http://schemas.openxmlformats.org/officeDocument/2006/relationships/hyperlink" Target="https://arxiv.org/abs/1811.02545" TargetMode="External"/><Relationship Id="rId7" Type="http://schemas.openxmlformats.org/officeDocument/2006/relationships/hyperlink" Target="https://arxiv.org/abs/2001.04086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1.png"/><Relationship Id="rId4" Type="http://schemas.openxmlformats.org/officeDocument/2006/relationships/hyperlink" Target="https://arxiv.org/abs/1905.04899" TargetMode="External"/><Relationship Id="rId5" Type="http://schemas.openxmlformats.org/officeDocument/2006/relationships/hyperlink" Target="https://pytorch.org/vision/stable/auto_examples/transforms/plot_cutmix_mixup.html#sphx-glr-auto-examples-transforms-plot-cutmix-mixup-py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pytorch.org/docs/stable/data.html#torch.utils.data.Sampler" TargetMode="External"/><Relationship Id="rId4" Type="http://schemas.openxmlformats.org/officeDocument/2006/relationships/hyperlink" Target="https://towardsdatascience.com/pytorch-basics-sampling-samplers-2a0f29f0bf2a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7.png"/><Relationship Id="rId4" Type="http://schemas.openxmlformats.org/officeDocument/2006/relationships/hyperlink" Target="https://stepup.ai/test_time_data_augmentation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www.researchgate.net/publication/317558591_Automatic_fish_species_classification_in_underwater_videos_Exploiting_pretrained_deep_neural_network_models_to_compensate_for_limited_labelled_data/figures?lo=1&amp;utm_source=other&amp;utm_medium=organic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6.png"/><Relationship Id="rId4" Type="http://schemas.openxmlformats.org/officeDocument/2006/relationships/hyperlink" Target="https://pytorch.org/blog/how-to-train-state-of-the-art-models-using-torchvision-latest-primitives/" TargetMode="External"/><Relationship Id="rId5" Type="http://schemas.openxmlformats.org/officeDocument/2006/relationships/image" Target="../media/image119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s://www.codeproject.com/Articles/5160467/Image-Classification-Using-Neural-Networks-in-NE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2D Computer Vision</a:t>
            </a:r>
            <a:endParaRPr/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Классификация изображений</a:t>
            </a:r>
            <a:endParaRPr/>
          </a:p>
        </p:txBody>
      </p:sp>
      <p:sp>
        <p:nvSpPr>
          <p:cNvPr id="57" name="Google Shape;57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Датасеты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3960000" cy="3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1. Источники данных для бизнеса: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Использование внутренних ресурсов;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Покупка данных у с</a:t>
            </a:r>
            <a:r>
              <a:rPr lang="ru"/>
              <a:t>торонних организаций;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Получение </a:t>
            </a:r>
            <a:r>
              <a:rPr lang="ru"/>
              <a:t>данных </a:t>
            </a:r>
            <a:r>
              <a:rPr lang="ru"/>
              <a:t>из открытых источников;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Генерация синтетических данных;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Модификация имеющихся данных.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4810125" y="1152475"/>
            <a:ext cx="39600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2. </a:t>
            </a:r>
            <a:r>
              <a:rPr lang="ru" sz="1800">
                <a:solidFill>
                  <a:schemeClr val="dk2"/>
                </a:solidFill>
              </a:rPr>
              <a:t>Открытые датасеты для обучения и исследований: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MNIST, CIFAR, ImageNet и др.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750" y="2540025"/>
            <a:ext cx="4430749" cy="216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4572000" y="4804800"/>
            <a:ext cx="457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https://paperswithcode.com/dataset/meta-dataset</a:t>
            </a:r>
            <a:r>
              <a:rPr lang="ru" sz="1000"/>
              <a:t> </a:t>
            </a:r>
            <a:endParaRPr sz="1000"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Датасеты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MNIST</a:t>
            </a:r>
            <a:endParaRPr b="1"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39522" t="0"/>
          <a:stretch/>
        </p:blipFill>
        <p:spPr>
          <a:xfrm>
            <a:off x="311700" y="1786450"/>
            <a:ext cx="3187250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3625200" y="1786450"/>
            <a:ext cx="52674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Описание: датасет р</a:t>
            </a:r>
            <a:r>
              <a:rPr lang="ru" sz="1800">
                <a:solidFill>
                  <a:schemeClr val="dk2"/>
                </a:solidFill>
              </a:rPr>
              <a:t>укописных цифр.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Количество классов: 10 (цифры от 0 до 9).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Размер датасета: 70,000 изображений (60,000 для обучения и 10,000 для тестирования).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Размер изображений: 28x28 пикселей, черно-белые.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0" y="4804800"/>
            <a:ext cx="440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https://datasets.activeloop.ai/docs/ml/datasets/mnist/</a:t>
            </a:r>
            <a:r>
              <a:rPr lang="ru" sz="1000"/>
              <a:t> </a:t>
            </a:r>
            <a:endParaRPr sz="1000"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Датасеты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Cifar10 </a:t>
            </a:r>
            <a:r>
              <a:rPr lang="ru"/>
              <a:t>и </a:t>
            </a:r>
            <a:r>
              <a:rPr b="1" lang="ru"/>
              <a:t>Cifar100</a:t>
            </a:r>
            <a:endParaRPr b="1"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0" r="39957" t="0"/>
          <a:stretch/>
        </p:blipFill>
        <p:spPr>
          <a:xfrm>
            <a:off x="311700" y="1764875"/>
            <a:ext cx="3246726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3683850" y="1764875"/>
            <a:ext cx="51483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Описание: датасеты различных объектов.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Количество классов Cifar-10: 10 классов.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Количество классов Cifar-10: 100 классов, сгруппированных в 20 суперклассов.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Размер датасета: 60,000 изображений (50,000 для обучения и 10,000 для тестирования).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Размер изображений: 32x32 пикселей, цветные.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0" y="4824875"/>
            <a:ext cx="522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https://datasets.activeloop.ai/docs/ml/datasets/cifar-10-dataset/</a:t>
            </a:r>
            <a:r>
              <a:rPr lang="ru" sz="1000"/>
              <a:t> </a:t>
            </a:r>
            <a:endParaRPr sz="1000"/>
          </a:p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Датасеты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ImageNet</a:t>
            </a:r>
            <a:endParaRPr b="1"/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46354" t="0"/>
          <a:stretch/>
        </p:blipFill>
        <p:spPr>
          <a:xfrm>
            <a:off x="311702" y="1741925"/>
            <a:ext cx="3068124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3513625" y="1741925"/>
            <a:ext cx="5471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Описание: один из крупнейших и наиболее популярных датасетов для классификации изображений.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Количество классов: более 20,000.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Размер датасета</a:t>
            </a:r>
            <a:r>
              <a:rPr lang="ru" sz="1800">
                <a:solidFill>
                  <a:schemeClr val="dk2"/>
                </a:solidFill>
              </a:rPr>
              <a:t>: более 14 миллионов.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Разные размеры изображений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0" y="4801925"/>
            <a:ext cx="531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https://datasets.activeloop.ai/docs/ml/datasets/imagenet-dataset/</a:t>
            </a:r>
            <a:r>
              <a:rPr lang="ru" sz="1000"/>
              <a:t> </a:t>
            </a:r>
            <a:endParaRPr sz="1000"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… и много других датасетов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2960700" y="1152475"/>
            <a:ext cx="5871900" cy="3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Roboflow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указать несколько классов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выбрать тип задачи: классификация, детекция, сегментация и др.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задать формат разметки при скачивании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Kaggle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Поиск по названию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посмотреть ноутбуки, в которых используется датасет (примеры решений задачи)</a:t>
            </a:r>
            <a:endParaRPr/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https://universe.roboflow.com/</a:t>
            </a:r>
            <a:r>
              <a:rPr lang="ru" sz="1000"/>
              <a:t> </a:t>
            </a:r>
            <a:endParaRPr sz="10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2295225" cy="181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5">
            <a:alphaModFix/>
          </a:blip>
          <a:srcRect b="0" l="980" r="0" t="0"/>
          <a:stretch/>
        </p:blipFill>
        <p:spPr>
          <a:xfrm>
            <a:off x="311700" y="3096973"/>
            <a:ext cx="2295226" cy="1754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5724825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6"/>
              </a:rPr>
              <a:t>https://www.kaggle.com/datasets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Архитектуры</a:t>
            </a:r>
            <a:endParaRPr/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Развитие свёрточных нейронных сетей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3896050"/>
            <a:ext cx="60156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Недостаточные вычислительные мощности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Нет крупных размеченных датасетов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Преобладание классических ML-алгоритмов</a:t>
            </a:r>
            <a:endParaRPr/>
          </a:p>
        </p:txBody>
      </p:sp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30"/>
            <a:ext cx="8520600" cy="25428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 rot="5400000">
            <a:off x="2297150" y="2035450"/>
            <a:ext cx="520800" cy="3200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5832300" y="402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5832300" y="4035700"/>
            <a:ext cx="3000000" cy="7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Распространение GPU ⇒ Ускорение развития НС</a:t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0" y="4797700"/>
            <a:ext cx="57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https://aisec.cs.msu.ru/section_robust_ml/nn_architectures/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LeNet-1 (ConvNet), LeNet-4, LeNet-5</a:t>
            </a:r>
            <a:endParaRPr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0" y="4804800"/>
            <a:ext cx="6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938"/>
            <a:ext cx="8839203" cy="26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0" y="4536775"/>
            <a:ext cx="680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https://proceedings.neurips.cc/paper/1989/file/53c3bce66e43be4f209556518c2facb54-Paper.pdf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https://www.researchgate.net/publication/2985446_Gradient-Based_Learning_Applied_to_Document_Recognition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video: </a:t>
            </a:r>
            <a:r>
              <a:rPr lang="ru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https://vc.ru/ai/1144910-pervye-neiroseti-1989-god</a:t>
            </a:r>
            <a:r>
              <a:rPr lang="ru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sp>
        <p:nvSpPr>
          <p:cNvPr id="217" name="Google Shape;217;p31"/>
          <p:cNvSpPr txBox="1"/>
          <p:nvPr/>
        </p:nvSpPr>
        <p:spPr>
          <a:xfrm>
            <a:off x="5698200" y="4499325"/>
            <a:ext cx="344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311700" y="1017725"/>
            <a:ext cx="2886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ru"/>
              <a:t>Архитектура LenNet-5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311700" y="1017725"/>
            <a:ext cx="18930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Архитектура</a:t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0" l="0" r="0" t="5069"/>
          <a:stretch/>
        </p:blipFill>
        <p:spPr>
          <a:xfrm>
            <a:off x="414075" y="1583875"/>
            <a:ext cx="8315850" cy="23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0" y="4804800"/>
            <a:ext cx="811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https://www.evanlray.com/stat344ne_s2020/materials/20200228_AlexNet_VGG_transfer/AlexNet.pdf</a:t>
            </a:r>
            <a:r>
              <a:rPr lang="ru" sz="1000"/>
              <a:t> </a:t>
            </a:r>
            <a:endParaRPr sz="1000"/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себе</a:t>
            </a:r>
            <a:endParaRPr/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057225" y="1152475"/>
            <a:ext cx="577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/>
              <a:t>Снежана Дудкина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Окончила РЭУ им. Плеханова, ПМИ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Учусь в ФУ при правительстве РФ, Машинное обучение на текстах и графах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Работаю в Сбере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Преподавала на курсах по CV в СберУниверситете и МИСиС</a:t>
            </a:r>
            <a:endParaRPr/>
          </a:p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9009" l="18322" r="18322" t="27635"/>
          <a:stretch/>
        </p:blipFill>
        <p:spPr>
          <a:xfrm>
            <a:off x="311700" y="1152475"/>
            <a:ext cx="255964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283475" y="1017725"/>
            <a:ext cx="3521100" cy="32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активации ReLU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Max pooling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89" y="1430525"/>
            <a:ext cx="1545934" cy="15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975" y="3227125"/>
            <a:ext cx="4198074" cy="15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00" y="3351850"/>
            <a:ext cx="3109273" cy="13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4808363" y="1007613"/>
            <a:ext cx="3521100" cy="32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Local response normalization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Регуляризация Dropout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6">
            <a:alphaModFix/>
          </a:blip>
          <a:srcRect b="0" l="11574" r="12925" t="0"/>
          <a:stretch/>
        </p:blipFill>
        <p:spPr>
          <a:xfrm>
            <a:off x="5014274" y="1407614"/>
            <a:ext cx="3109274" cy="1429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VGG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311700" y="1070825"/>
            <a:ext cx="8379600" cy="3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 txBox="1"/>
          <p:nvPr/>
        </p:nvSpPr>
        <p:spPr>
          <a:xfrm>
            <a:off x="98200" y="4645025"/>
            <a:ext cx="76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https://questu.ru/articles/321199/</a:t>
            </a:r>
            <a:r>
              <a:rPr lang="ru"/>
              <a:t> 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4">
            <a:alphaModFix/>
          </a:blip>
          <a:srcRect b="0" l="0" r="26432" t="68397"/>
          <a:stretch/>
        </p:blipFill>
        <p:spPr>
          <a:xfrm>
            <a:off x="379300" y="1718000"/>
            <a:ext cx="8452999" cy="277670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VGG</a:t>
            </a:r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6050" y="2249375"/>
            <a:ext cx="4191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311700" y="1070825"/>
            <a:ext cx="85206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Более глубокая г</a:t>
            </a:r>
            <a:r>
              <a:rPr lang="ru"/>
              <a:t>лубокая архитектура позволяет более детально извлекать признаки из изображений.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сверточные слои используют фильтры размером 3x3, что формирует сеть с меньшим числом параметров, но с тем же размером входа и рецептивного поля (receptive field).</a:t>
            </a:r>
            <a:endParaRPr/>
          </a:p>
        </p:txBody>
      </p:sp>
      <p:sp>
        <p:nvSpPr>
          <p:cNvPr id="256" name="Google Shape;256;p35"/>
          <p:cNvSpPr txBox="1"/>
          <p:nvPr/>
        </p:nvSpPr>
        <p:spPr>
          <a:xfrm>
            <a:off x="98200" y="4645025"/>
            <a:ext cx="76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https://discuss.pytorch.org/t/dynamic-structure-of-cnn/45870</a:t>
            </a:r>
            <a:r>
              <a:rPr lang="ru"/>
              <a:t> </a:t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6418900" y="3389225"/>
            <a:ext cx="19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параметров для одной светки 5x5</a:t>
            </a:r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925325" y="3281525"/>
            <a:ext cx="207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параметров для двух последовательных сверток 3x3</a:t>
            </a:r>
            <a:endParaRPr/>
          </a:p>
        </p:txBody>
      </p:sp>
      <p:pic>
        <p:nvPicPr>
          <p:cNvPr id="259" name="Google Shape;259;p35" title="[0,0,0,&quot;https://www.codecogs.com/eqnedit.php?latex=2%20%5Ccdot%203%20%5Ccdot%203%20%3D%2018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100" y="3389213"/>
            <a:ext cx="1111250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 title="[0,0,0,&quot;https://www.codecogs.com/eqnedit.php?latex=1%20%5Ccdot%205%20%5Ccdot%205%20%3D%2025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875" y="3537363"/>
            <a:ext cx="1101082" cy="14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затухающего градиента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680" r="-679" t="0"/>
          <a:stretch/>
        </p:blipFill>
        <p:spPr>
          <a:xfrm>
            <a:off x="368200" y="1062550"/>
            <a:ext cx="8287201" cy="14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b="0" l="17291" r="53275" t="10442"/>
          <a:stretch/>
        </p:blipFill>
        <p:spPr>
          <a:xfrm>
            <a:off x="368200" y="2972225"/>
            <a:ext cx="2062050" cy="19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2560500" y="3052200"/>
            <a:ext cx="6583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При обратном распространении: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ru" sz="1800">
                <a:solidFill>
                  <a:schemeClr val="dk2"/>
                </a:solidFill>
              </a:rPr>
              <a:t>Пусть градиент на выходе равен      , тогда: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ru" sz="1800">
                <a:solidFill>
                  <a:schemeClr val="dk2"/>
                </a:solidFill>
              </a:rPr>
              <a:t>Градиент на предыдущем слое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ru" sz="1800">
                <a:solidFill>
                  <a:schemeClr val="dk2"/>
                </a:solidFill>
              </a:rPr>
              <a:t>Градиент на первом слое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0" name="Google Shape;270;p36" title="[0,0,0,&quot;https://www.codecogs.com/eqnedit.php?latex=1%20%5Ccdot%200.1%3D0.1#0&quot;]"/>
          <p:cNvPicPr preferRelativeResize="0"/>
          <p:nvPr/>
        </p:nvPicPr>
        <p:blipFill rotWithShape="1">
          <a:blip r:embed="rId5">
            <a:alphaModFix/>
          </a:blip>
          <a:srcRect b="-10" l="71806" r="0" t="0"/>
          <a:stretch/>
        </p:blipFill>
        <p:spPr>
          <a:xfrm>
            <a:off x="6648228" y="3541650"/>
            <a:ext cx="298151" cy="1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 title="[0,0,0,&quot;https://www.codecogs.com/eqnedit.php?latex=0.1%20%5Ccdot%200.1%3D0.01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5000" y="3856600"/>
            <a:ext cx="1337858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 title="[0,0,0,&quot;https://www.codecogs.com/eqnedit.php?latex=0.1%20%5Ccdot%200.1%20%5Ccdot%200.1%3D0.001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2025" y="4171550"/>
            <a:ext cx="1872421" cy="14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6100" y="4748600"/>
            <a:ext cx="901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8"/>
              </a:rPr>
              <a:t>https://encrypted-tbn3.gstatic.com/images?q=tbn:ANd9GcT8vI0G8uJ1g13tUxugqSSfw_sXon3WJXXpIov5GDd7X64S1TpF</a:t>
            </a: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Residual block</a:t>
            </a:r>
            <a:endParaRPr/>
          </a:p>
        </p:txBody>
      </p:sp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6150" l="15647" r="6270" t="4058"/>
          <a:stretch/>
        </p:blipFill>
        <p:spPr>
          <a:xfrm>
            <a:off x="398575" y="1061075"/>
            <a:ext cx="2639483" cy="16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5854800" y="3169725"/>
            <a:ext cx="3156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2"/>
                </a:solidFill>
              </a:rPr>
              <a:t>Здесь при обратном распространении градиент на первом слое равен 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82" name="Google Shape;282;p37" title="[89,89,89,&quot;https://www.codecogs.com/eqnedit.php?latex=0.1%20%5Ccdot%200.1%20%2B%200.1%20%3D%200.11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525" y="4268625"/>
            <a:ext cx="1994450" cy="1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 rotWithShape="1">
          <a:blip r:embed="rId5">
            <a:alphaModFix/>
          </a:blip>
          <a:srcRect b="0" l="17291" r="8082" t="10442"/>
          <a:stretch/>
        </p:blipFill>
        <p:spPr>
          <a:xfrm>
            <a:off x="368200" y="2972225"/>
            <a:ext cx="5228399" cy="19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 title="[0,0,0,&quot;https://www.codecogs.com/eqnedit.php?latex=y%3DF(x)%2Bx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463" y="1136763"/>
            <a:ext cx="1196330" cy="21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 title="[0,0,0,&quot;https://www.codecogs.com/eqnedit.php?latex=y%3DH(x)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1463" y="1579269"/>
            <a:ext cx="834151" cy="21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 title="[0,0,0,&quot;https://www.codecogs.com/eqnedit.php?latex=F(x)%3DH(x)-x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1463" y="2021775"/>
            <a:ext cx="1557083" cy="21388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4309675" y="1423075"/>
            <a:ext cx="36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– </a:t>
            </a:r>
            <a:r>
              <a:rPr lang="ru" sz="1600">
                <a:solidFill>
                  <a:schemeClr val="dk2"/>
                </a:solidFill>
              </a:rPr>
              <a:t>аппроксимируемая функция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4679375" y="1028163"/>
            <a:ext cx="36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–</a:t>
            </a:r>
            <a:r>
              <a:rPr lang="ru" sz="1600">
                <a:solidFill>
                  <a:schemeClr val="dk2"/>
                </a:solidFill>
              </a:rPr>
              <a:t> выходное значение блока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5073175" y="1881363"/>
            <a:ext cx="522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–</a:t>
            </a:r>
            <a:r>
              <a:rPr lang="ru" sz="1600">
                <a:solidFill>
                  <a:schemeClr val="dk2"/>
                </a:solidFill>
              </a:rPr>
              <a:t> слои, составляющие функцию F(x),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3375275" y="2170600"/>
            <a:ext cx="5683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должны аппроксимировать не всю функцию H(x), а лишь ее остаток </a:t>
            </a:r>
            <a:r>
              <a:rPr lang="ru" sz="1600">
                <a:solidFill>
                  <a:schemeClr val="dk2"/>
                </a:solidFill>
              </a:rPr>
              <a:t>– </a:t>
            </a:r>
            <a:r>
              <a:rPr lang="ru" sz="1600">
                <a:solidFill>
                  <a:schemeClr val="dk2"/>
                </a:solidFill>
              </a:rPr>
              <a:t> разницу между H(x) и x</a:t>
            </a:r>
            <a:endParaRPr/>
          </a:p>
        </p:txBody>
      </p:sp>
      <p:sp>
        <p:nvSpPr>
          <p:cNvPr id="291" name="Google Shape;29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ResNet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0" y="478427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https://arxiv.org/abs/1512.03385</a:t>
            </a:r>
            <a:r>
              <a:rPr lang="ru" sz="1000"/>
              <a:t> </a:t>
            </a:r>
            <a:endParaRPr sz="1000"/>
          </a:p>
        </p:txBody>
      </p:sp>
      <p:sp>
        <p:nvSpPr>
          <p:cNvPr id="298" name="Google Shape;29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63" y="1049775"/>
            <a:ext cx="8348285" cy="37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ResNet</a:t>
            </a:r>
            <a:endParaRPr/>
          </a:p>
        </p:txBody>
      </p:sp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311700" y="1152475"/>
            <a:ext cx="85206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25"/>
          </a:p>
        </p:txBody>
      </p:sp>
      <p:sp>
        <p:nvSpPr>
          <p:cNvPr id="306" name="Google Shape;306;p39"/>
          <p:cNvSpPr txBox="1"/>
          <p:nvPr/>
        </p:nvSpPr>
        <p:spPr>
          <a:xfrm>
            <a:off x="-12" y="4804800"/>
            <a:ext cx="908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https://www.analyticsvidhya.com/blog/2021/06/understanding-resnet-and-analyzing-various-models-on-the-cifar-10-dataset/</a:t>
            </a:r>
            <a:r>
              <a:rPr lang="ru" sz="1000"/>
              <a:t> </a:t>
            </a:r>
            <a:endParaRPr sz="1000"/>
          </a:p>
        </p:txBody>
      </p:sp>
      <p:pic>
        <p:nvPicPr>
          <p:cNvPr id="307" name="Google Shape;307;p39"/>
          <p:cNvPicPr preferRelativeResize="0"/>
          <p:nvPr/>
        </p:nvPicPr>
        <p:blipFill rotWithShape="1">
          <a:blip r:embed="rId4">
            <a:alphaModFix/>
          </a:blip>
          <a:srcRect b="19270" l="7198" r="7207" t="0"/>
          <a:stretch/>
        </p:blipFill>
        <p:spPr>
          <a:xfrm>
            <a:off x="85925" y="1073625"/>
            <a:ext cx="8913650" cy="29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0"/>
          <p:cNvPicPr preferRelativeResize="0"/>
          <p:nvPr/>
        </p:nvPicPr>
        <p:blipFill rotWithShape="1">
          <a:blip r:embed="rId3">
            <a:alphaModFix/>
          </a:blip>
          <a:srcRect b="9364" l="9367" r="2511" t="4960"/>
          <a:stretch/>
        </p:blipFill>
        <p:spPr>
          <a:xfrm>
            <a:off x="7150675" y="1341725"/>
            <a:ext cx="1743750" cy="15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ResNet</a:t>
            </a:r>
            <a:endParaRPr/>
          </a:p>
        </p:txBody>
      </p:sp>
      <p:sp>
        <p:nvSpPr>
          <p:cNvPr id="315" name="Google Shape;31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6608649" cy="29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/>
        </p:nvSpPr>
        <p:spPr>
          <a:xfrm>
            <a:off x="0" y="478427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https://arxiv.org/abs/1512.03385</a:t>
            </a:r>
            <a:r>
              <a:rPr lang="ru" sz="1000"/>
              <a:t> </a:t>
            </a:r>
            <a:endParaRPr sz="1000"/>
          </a:p>
        </p:txBody>
      </p:sp>
      <p:sp>
        <p:nvSpPr>
          <p:cNvPr id="318" name="Google Shape;318;p40"/>
          <p:cNvSpPr txBox="1"/>
          <p:nvPr/>
        </p:nvSpPr>
        <p:spPr>
          <a:xfrm>
            <a:off x="6741500" y="941525"/>
            <a:ext cx="24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блок ResNet-18/3</a:t>
            </a:r>
            <a:r>
              <a:rPr b="1" lang="ru">
                <a:solidFill>
                  <a:schemeClr val="dk2"/>
                </a:solidFill>
              </a:rPr>
              <a:t>4</a:t>
            </a:r>
            <a:endParaRPr b="1"/>
          </a:p>
        </p:txBody>
      </p:sp>
      <p:sp>
        <p:nvSpPr>
          <p:cNvPr id="319" name="Google Shape;319;p40"/>
          <p:cNvSpPr txBox="1"/>
          <p:nvPr/>
        </p:nvSpPr>
        <p:spPr>
          <a:xfrm>
            <a:off x="6789050" y="2866125"/>
            <a:ext cx="235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bottleneck-блок ResNet-50/101/152</a:t>
            </a:r>
            <a:endParaRPr b="1"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6">
            <a:alphaModFix/>
          </a:blip>
          <a:srcRect b="6445" l="5939" r="5939" t="6454"/>
          <a:stretch/>
        </p:blipFill>
        <p:spPr>
          <a:xfrm>
            <a:off x="7094675" y="3439174"/>
            <a:ext cx="1743750" cy="15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 txBox="1"/>
          <p:nvPr>
            <p:ph idx="1" type="body"/>
          </p:nvPr>
        </p:nvSpPr>
        <p:spPr>
          <a:xfrm>
            <a:off x="311700" y="1017725"/>
            <a:ext cx="85206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700"/>
              <a:t>Блок ResNeXt содержит </a:t>
            </a:r>
            <a:r>
              <a:rPr b="1" lang="ru" sz="1700"/>
              <a:t>групповые сверточные слои (grouped convolutions)</a:t>
            </a:r>
            <a:r>
              <a:rPr lang="ru" sz="1700"/>
              <a:t>. Входные данные сначала проходят через сверточный слой 1x1 для уменьшения размерности, затем через групповые сверточные слои 3x3, и наконец через сверточный слой 1x1 для восстановления размерности.</a:t>
            </a:r>
            <a:endParaRPr sz="1700"/>
          </a:p>
        </p:txBody>
      </p:sp>
      <p:pic>
        <p:nvPicPr>
          <p:cNvPr id="327" name="Google Shape;327;p41"/>
          <p:cNvPicPr preferRelativeResize="0"/>
          <p:nvPr/>
        </p:nvPicPr>
        <p:blipFill rotWithShape="1">
          <a:blip r:embed="rId3">
            <a:alphaModFix/>
          </a:blip>
          <a:srcRect b="0" l="5551" r="35948" t="6393"/>
          <a:stretch/>
        </p:blipFill>
        <p:spPr>
          <a:xfrm>
            <a:off x="2148525" y="2476925"/>
            <a:ext cx="3227299" cy="258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/>
        </p:nvSpPr>
        <p:spPr>
          <a:xfrm>
            <a:off x="5469675" y="2476925"/>
            <a:ext cx="3227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2"/>
                </a:solidFill>
              </a:rPr>
              <a:t>Cardinality </a:t>
            </a:r>
            <a:r>
              <a:rPr lang="ru" sz="1700">
                <a:solidFill>
                  <a:schemeClr val="dk2"/>
                </a:solidFill>
              </a:rPr>
              <a:t>(мощность) </a:t>
            </a:r>
            <a:r>
              <a:rPr lang="ru" sz="1600">
                <a:solidFill>
                  <a:schemeClr val="dk2"/>
                </a:solidFill>
              </a:rPr>
              <a:t>–</a:t>
            </a:r>
            <a:r>
              <a:rPr lang="ru" sz="1700">
                <a:solidFill>
                  <a:schemeClr val="dk2"/>
                </a:solidFill>
              </a:rPr>
              <a:t> это количество групп в групповых сверточных слоях. Увеличение мощности позволяет модели извлекать более разнообразные признаки из данных. 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 b="0" l="64333" r="6498" t="6393"/>
          <a:stretch/>
        </p:blipFill>
        <p:spPr>
          <a:xfrm>
            <a:off x="232325" y="2335550"/>
            <a:ext cx="1792001" cy="287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1" name="Google Shape;331;p41"/>
          <p:cNvSpPr txBox="1"/>
          <p:nvPr/>
        </p:nvSpPr>
        <p:spPr>
          <a:xfrm>
            <a:off x="5500025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https://arxiv.org/abs/1611.05431</a:t>
            </a:r>
            <a:r>
              <a:rPr lang="ru" sz="1000"/>
              <a:t>  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ResNeXt</a:t>
            </a:r>
            <a:endParaRPr/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9651"/>
            <a:ext cx="4996776" cy="19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2" y="3102475"/>
            <a:ext cx="4849813" cy="18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https://arxiv.org/abs/1611.05431</a:t>
            </a:r>
            <a:endParaRPr sz="10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5388350" y="1505350"/>
            <a:ext cx="3227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2"/>
                </a:solidFill>
              </a:rPr>
              <a:t>Количество групп = 1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2"/>
                </a:solidFill>
              </a:rPr>
              <a:t>(как в ResNet)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5388350" y="3467600"/>
            <a:ext cx="3227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2"/>
                </a:solidFill>
              </a:rPr>
              <a:t>Количество групп = g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chemeClr val="dk2"/>
                </a:solidFill>
              </a:rPr>
              <a:t>(как в ResNeXt)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этой лекции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Постановка задачи классификации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Датасаты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Архитектуры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Метрики качества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Функции потерь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Подбор гиперпараметров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Аугментации</a:t>
            </a:r>
            <a:endParaRPr/>
          </a:p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DenseNet</a:t>
            </a:r>
            <a:endParaRPr/>
          </a:p>
        </p:txBody>
      </p:sp>
      <p:sp>
        <p:nvSpPr>
          <p:cNvPr id="348" name="Google Shape;348;p43"/>
          <p:cNvSpPr txBox="1"/>
          <p:nvPr>
            <p:ph idx="1" type="body"/>
          </p:nvPr>
        </p:nvSpPr>
        <p:spPr>
          <a:xfrm>
            <a:off x="311700" y="1015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Архитектура</a:t>
            </a:r>
            <a:endParaRPr/>
          </a:p>
        </p:txBody>
      </p:sp>
      <p:sp>
        <p:nvSpPr>
          <p:cNvPr id="349" name="Google Shape;349;p43"/>
          <p:cNvSpPr txBox="1"/>
          <p:nvPr/>
        </p:nvSpPr>
        <p:spPr>
          <a:xfrm>
            <a:off x="0" y="4801875"/>
            <a:ext cx="888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https://arxiv.org/abs/1608.06993</a:t>
            </a:r>
            <a:r>
              <a:rPr lang="ru" sz="1000"/>
              <a:t> </a:t>
            </a:r>
            <a:endParaRPr sz="1000"/>
          </a:p>
        </p:txBody>
      </p: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1544174"/>
            <a:ext cx="8424601" cy="114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 rotWithShape="1">
          <a:blip r:embed="rId5">
            <a:alphaModFix/>
          </a:blip>
          <a:srcRect b="19743" l="5841" r="3447" t="2064"/>
          <a:stretch/>
        </p:blipFill>
        <p:spPr>
          <a:xfrm>
            <a:off x="456800" y="2895950"/>
            <a:ext cx="2713116" cy="19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 txBox="1"/>
          <p:nvPr/>
        </p:nvSpPr>
        <p:spPr>
          <a:xfrm>
            <a:off x="3258500" y="2757363"/>
            <a:ext cx="54150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Плотная сеть связей позволяет градиентам течь назад по сети по множеству путей ⇒ уменьшается риск затухания градиентов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Более глубокие слои учатся на основе всех предшествующих в блоке, что полезно при выявлении признаков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DenseNet</a:t>
            </a:r>
            <a:endParaRPr/>
          </a:p>
        </p:txBody>
      </p:sp>
      <p:sp>
        <p:nvSpPr>
          <p:cNvPr id="359" name="Google Shape;35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ru"/>
              <a:t>Меньшее количество параметров по сравнению с другими сетями сопоставимой глубины</a:t>
            </a:r>
            <a:endParaRPr/>
          </a:p>
        </p:txBody>
      </p:sp>
      <p:sp>
        <p:nvSpPr>
          <p:cNvPr id="360" name="Google Shape;36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00" y="1906125"/>
            <a:ext cx="7973402" cy="29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/>
        </p:nvSpPr>
        <p:spPr>
          <a:xfrm>
            <a:off x="0" y="4801875"/>
            <a:ext cx="888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https://arxiv.org/abs/1608.06993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MobileNet V1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Факторизация сверток по глубине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Depthwise separable convolutions</a:t>
            </a:r>
            <a:endParaRPr/>
          </a:p>
        </p:txBody>
      </p:sp>
      <p:sp>
        <p:nvSpPr>
          <p:cNvPr id="369" name="Google Shape;36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75" y="1861625"/>
            <a:ext cx="3467246" cy="19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https://arxiv.org/abs/1704.04861</a:t>
            </a:r>
            <a:r>
              <a:rPr lang="ru" sz="1000"/>
              <a:t> </a:t>
            </a:r>
            <a:endParaRPr sz="1000"/>
          </a:p>
        </p:txBody>
      </p:sp>
      <p:pic>
        <p:nvPicPr>
          <p:cNvPr descr="Изображение выглядит как текст, Шрифт, снимок экрана, белый&#10;&#10;Автоматически созданное описание" id="372" name="Google Shape;37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550" y="3953528"/>
            <a:ext cx="2976305" cy="85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число, Шрифт, документ&#10;&#10;Автоматически созданное описание" id="373" name="Google Shape;373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4850" y="1017724"/>
            <a:ext cx="3380325" cy="39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MobileNet 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00" y="1176200"/>
            <a:ext cx="5315124" cy="30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6"/>
          <p:cNvSpPr txBox="1"/>
          <p:nvPr/>
        </p:nvSpPr>
        <p:spPr>
          <a:xfrm>
            <a:off x="-7" y="4920301"/>
            <a:ext cx="6577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https://arxiv.org/abs/1801.04381</a:t>
            </a:r>
            <a:r>
              <a:rPr lang="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Шрифт, снимок экрана, число&#10;&#10;Автоматически созданное описание" id="382" name="Google Shape;38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1125" y="1992949"/>
            <a:ext cx="2725126" cy="11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/>
        </p:nvSpPr>
        <p:spPr>
          <a:xfrm>
            <a:off x="117333" y="4840637"/>
            <a:ext cx="264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2553068" y="4645876"/>
            <a:ext cx="657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MobileNetV2: Inverted Residuals and Linear Bottlenecks, 2018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https://habr.com/ru/articles/352804/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Шрифт, снимок экрана, диаграмма&#10;&#10;Автоматически созданное описание" id="390" name="Google Shape;390;p47"/>
          <p:cNvPicPr preferRelativeResize="0"/>
          <p:nvPr/>
        </p:nvPicPr>
        <p:blipFill rotWithShape="1">
          <a:blip r:embed="rId5">
            <a:alphaModFix/>
          </a:blip>
          <a:srcRect b="0" l="2228" r="51637" t="0"/>
          <a:stretch/>
        </p:blipFill>
        <p:spPr>
          <a:xfrm>
            <a:off x="1082275" y="1017732"/>
            <a:ext cx="3245557" cy="2315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Шрифт, снимок экрана, диаграмма&#10;&#10;Автоматически созданное описание" id="391" name="Google Shape;391;p47"/>
          <p:cNvPicPr preferRelativeResize="0"/>
          <p:nvPr/>
        </p:nvPicPr>
        <p:blipFill rotWithShape="1">
          <a:blip r:embed="rId5">
            <a:alphaModFix/>
          </a:blip>
          <a:srcRect b="0" l="49804" r="3187" t="0"/>
          <a:stretch/>
        </p:blipFill>
        <p:spPr>
          <a:xfrm>
            <a:off x="4754762" y="1017731"/>
            <a:ext cx="3306964" cy="2315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Шрифт, снимок экрана, число&#10;&#10;Автоматически созданное описание" id="392" name="Google Shape;39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0275" y="3332875"/>
            <a:ext cx="3800877" cy="161457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MobileNet 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MobileNet V3</a:t>
            </a:r>
            <a:endParaRPr/>
          </a:p>
        </p:txBody>
      </p:sp>
      <p:sp>
        <p:nvSpPr>
          <p:cNvPr id="399" name="Google Shape;39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Изображение выглядит как Цвет электрик, линия, диаграмма&#10;&#10;Автоматически созданное описание" id="400" name="Google Shape;4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77894"/>
            <a:ext cx="4526086" cy="1964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диаграмма, линия, Цвет электрик, Параллельный&#10;&#10;Автоматически созданное описание" id="401" name="Google Shape;40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89" y="3207030"/>
            <a:ext cx="4531059" cy="1687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линия, График, диаграмма&#10;&#10;Автоматически созданное описание" id="402" name="Google Shape;40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3883" y="2113146"/>
            <a:ext cx="2896031" cy="153473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6"/>
              </a:rPr>
              <a:t>https://arxiv.org/abs/1905.02244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MobileNet V3</a:t>
            </a:r>
            <a:endParaRPr/>
          </a:p>
        </p:txBody>
      </p:sp>
      <p:sp>
        <p:nvSpPr>
          <p:cNvPr id="409" name="Google Shape;4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https://arxiv.org/abs/1905.02244</a:t>
            </a:r>
            <a:r>
              <a:rPr lang="ru" sz="1000"/>
              <a:t> </a:t>
            </a:r>
            <a:endParaRPr sz="1000"/>
          </a:p>
        </p:txBody>
      </p:sp>
      <p:pic>
        <p:nvPicPr>
          <p:cNvPr descr="Изображение выглядит как текст, снимок экрана, Шрифт, число&#10;&#10;Автоматически созданное описание" id="411" name="Google Shape;41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22458"/>
            <a:ext cx="4769114" cy="3003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линия, Шрифт&#10;&#10;Автоматически созданное описание" id="412" name="Google Shape;41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9114" y="1017733"/>
            <a:ext cx="4361206" cy="3798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EfficientNet V1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Изображение выглядит как текст, снимок экрана, линия, Шрифт&#10;&#10;Автоматически созданное описание" id="419" name="Google Shape;4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3" y="1118091"/>
            <a:ext cx="4400276" cy="3539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линия, снимок экрана, Шрифт&#10;&#10;Автоматически созданное описание" id="420" name="Google Shape;42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118091"/>
            <a:ext cx="4480279" cy="353959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0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https://arxiv.org/abs/1905.11946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EfficientNet V1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8" name="Google Shape;428;p51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https://arxiv.org/abs/1905.11946</a:t>
            </a:r>
            <a:r>
              <a:rPr lang="ru" sz="1000"/>
              <a:t> </a:t>
            </a:r>
            <a:endParaRPr sz="1000"/>
          </a:p>
        </p:txBody>
      </p:sp>
      <p:pic>
        <p:nvPicPr>
          <p:cNvPr descr="Изображение выглядит как снимок экрана, текст, диаграмма, линия&#10;&#10;Автоматически созданное описание" id="429" name="Google Shape;4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615" y="874395"/>
            <a:ext cx="9163616" cy="36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EfficientNet V1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6" name="Google Shape;436;p52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https://arxiv.org/abs/1905.11946</a:t>
            </a:r>
            <a:r>
              <a:rPr lang="ru" sz="1000"/>
              <a:t> </a:t>
            </a:r>
            <a:endParaRPr sz="1000"/>
          </a:p>
        </p:txBody>
      </p:sp>
      <p:pic>
        <p:nvPicPr>
          <p:cNvPr descr="Изображение выглядит как текст, снимок экрана, число, Шрифт&#10;&#10;Автоматически созданное описание" id="437" name="Google Shape;43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4875" y="1017725"/>
            <a:ext cx="5954251" cy="37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EfficientNet 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4" name="Google Shape;444;p53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https://arxiv.org/pdf/2104.00298</a:t>
            </a:r>
            <a:r>
              <a:rPr lang="ru" sz="1000"/>
              <a:t> </a:t>
            </a:r>
            <a:r>
              <a:rPr lang="ru" sz="1000"/>
              <a:t> </a:t>
            </a:r>
            <a:endParaRPr sz="1000"/>
          </a:p>
        </p:txBody>
      </p:sp>
      <p:pic>
        <p:nvPicPr>
          <p:cNvPr descr="Изображение выглядит как текст, диаграмма, линия, График&#10;&#10;Автоматически созданное описание" id="445" name="Google Shape;44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9431"/>
            <a:ext cx="4738796" cy="389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Шрифт, число&#10;&#10;Автоматически созданное описание" id="446" name="Google Shape;44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6728" y="949430"/>
            <a:ext cx="4332436" cy="26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EfficientNet 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3" name="Google Shape;453;p54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https://arxiv.org/pdf/2104.00298</a:t>
            </a:r>
            <a:r>
              <a:rPr lang="ru" sz="1000"/>
              <a:t>  </a:t>
            </a:r>
            <a:endParaRPr sz="1000"/>
          </a:p>
        </p:txBody>
      </p:sp>
      <p:pic>
        <p:nvPicPr>
          <p:cNvPr descr="Изображение выглядит как текст, диаграмма, зарисовка, рисунок&#10;&#10;Автоматически созданное описание" id="454" name="Google Shape;45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83" y="980555"/>
            <a:ext cx="4573463" cy="3785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Шрифт, снимок экрана, число&#10;&#10;Автоматически созданное описание" id="455" name="Google Shape;45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7950" y="1947795"/>
            <a:ext cx="4522778" cy="1816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EfficientNet V2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2" name="Google Shape;462;p55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https://arxiv.org/pdf/2104.00298</a:t>
            </a:r>
            <a:r>
              <a:rPr lang="ru" sz="1000"/>
              <a:t>  </a:t>
            </a:r>
            <a:endParaRPr sz="1000"/>
          </a:p>
        </p:txBody>
      </p:sp>
      <p:pic>
        <p:nvPicPr>
          <p:cNvPr descr="Изображение выглядит как текст, снимок экрана, число, Параллельный&#10;&#10;Автоматически созданное описание" id="463" name="Google Shape;463;p55"/>
          <p:cNvPicPr preferRelativeResize="0"/>
          <p:nvPr/>
        </p:nvPicPr>
        <p:blipFill rotWithShape="1">
          <a:blip r:embed="rId4">
            <a:alphaModFix/>
          </a:blip>
          <a:srcRect b="82060" l="0" r="0" t="0"/>
          <a:stretch/>
        </p:blipFill>
        <p:spPr>
          <a:xfrm>
            <a:off x="1330700" y="1017725"/>
            <a:ext cx="6482598" cy="9567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число, Параллельный&#10;&#10;Автоматически созданное описание" id="464" name="Google Shape;464;p55"/>
          <p:cNvPicPr preferRelativeResize="0"/>
          <p:nvPr/>
        </p:nvPicPr>
        <p:blipFill rotWithShape="1">
          <a:blip r:embed="rId4">
            <a:alphaModFix/>
          </a:blip>
          <a:srcRect b="-654" l="0" r="0" t="79728"/>
          <a:stretch/>
        </p:blipFill>
        <p:spPr>
          <a:xfrm>
            <a:off x="1330701" y="1974457"/>
            <a:ext cx="6482598" cy="1116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число, Шрифт, линия&#10;&#10;Автоматически созданное описание" id="465" name="Google Shape;465;p55"/>
          <p:cNvPicPr preferRelativeResize="0"/>
          <p:nvPr/>
        </p:nvPicPr>
        <p:blipFill rotWithShape="1">
          <a:blip r:embed="rId5">
            <a:alphaModFix/>
          </a:blip>
          <a:srcRect b="0" l="0" r="0" t="1642"/>
          <a:stretch/>
        </p:blipFill>
        <p:spPr>
          <a:xfrm>
            <a:off x="1390054" y="3145982"/>
            <a:ext cx="6363890" cy="166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брать модельки</a:t>
            </a:r>
            <a:endParaRPr/>
          </a:p>
        </p:txBody>
      </p:sp>
      <p:pic>
        <p:nvPicPr>
          <p:cNvPr id="471" name="Google Shape;4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8426"/>
            <a:ext cx="3946775" cy="33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450" y="1517844"/>
            <a:ext cx="3946775" cy="336448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6"/>
          <p:cNvSpPr txBox="1"/>
          <p:nvPr/>
        </p:nvSpPr>
        <p:spPr>
          <a:xfrm>
            <a:off x="645575" y="952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chemeClr val="hlink"/>
                </a:solidFill>
                <a:hlinkClick r:id="rId5"/>
              </a:rPr>
              <a:t>torchvision.models</a:t>
            </a:r>
            <a:endParaRPr sz="2000" u="sng">
              <a:solidFill>
                <a:schemeClr val="hlink"/>
              </a:solidFill>
            </a:endParaRPr>
          </a:p>
        </p:txBody>
      </p:sp>
      <p:sp>
        <p:nvSpPr>
          <p:cNvPr id="474" name="Google Shape;474;p56"/>
          <p:cNvSpPr txBox="1"/>
          <p:nvPr/>
        </p:nvSpPr>
        <p:spPr>
          <a:xfrm>
            <a:off x="5355150" y="952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chemeClr val="hlink"/>
                </a:solidFill>
                <a:hlinkClick r:id="rId6"/>
              </a:rPr>
              <a:t>timm</a:t>
            </a:r>
            <a:endParaRPr sz="2000" u="sng">
              <a:solidFill>
                <a:schemeClr val="hlink"/>
              </a:solidFill>
            </a:endParaRPr>
          </a:p>
        </p:txBody>
      </p:sp>
      <p:sp>
        <p:nvSpPr>
          <p:cNvPr id="475" name="Google Shape;47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</a:t>
            </a:r>
            <a:endParaRPr/>
          </a:p>
        </p:txBody>
      </p:sp>
      <p:sp>
        <p:nvSpPr>
          <p:cNvPr id="481" name="Google Shape;48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качества</a:t>
            </a:r>
            <a:endParaRPr/>
          </a:p>
        </p:txBody>
      </p:sp>
      <p:sp>
        <p:nvSpPr>
          <p:cNvPr id="487" name="Google Shape;487;p5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Матрица ошибок (Confusion matrix)</a:t>
            </a:r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 b="0" l="8954" r="20702" t="0"/>
          <a:stretch/>
        </p:blipFill>
        <p:spPr>
          <a:xfrm>
            <a:off x="2532425" y="1590161"/>
            <a:ext cx="3539030" cy="341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8"/>
          <p:cNvSpPr txBox="1"/>
          <p:nvPr/>
        </p:nvSpPr>
        <p:spPr>
          <a:xfrm flipH="1">
            <a:off x="0" y="46509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www.google.ru/url?sa=i&amp;url=https%3A%2F%2Fwww.datacamp.com%2Ftutorial%2Fwhat-is-a-confusion-matrix-in-machine-learning&amp;psig=AOvVaw00rXqvbUyRIP4meszXVyVN&amp;ust=1715989015673000&amp;source=images&amp;cd=vfe&amp;opi=89978449&amp;ved=0CBIQjRxqFwoTCNiRlbirk4YDFQAAAAAdAAAAABAZ</a:t>
            </a:r>
            <a:r>
              <a:rPr lang="ru" sz="1000"/>
              <a:t> </a:t>
            </a:r>
            <a:endParaRPr sz="1000"/>
          </a:p>
        </p:txBody>
      </p:sp>
      <p:sp>
        <p:nvSpPr>
          <p:cNvPr id="490" name="Google Shape;490;p58"/>
          <p:cNvSpPr txBox="1"/>
          <p:nvPr/>
        </p:nvSpPr>
        <p:spPr>
          <a:xfrm>
            <a:off x="422450" y="17955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Количество случаев, когда м</a:t>
            </a:r>
            <a:r>
              <a:rPr lang="ru">
                <a:solidFill>
                  <a:schemeClr val="dk1"/>
                </a:solidFill>
              </a:rPr>
              <a:t>одель правильно предсказала положительный класс</a:t>
            </a:r>
            <a:endParaRPr/>
          </a:p>
        </p:txBody>
      </p:sp>
      <p:cxnSp>
        <p:nvCxnSpPr>
          <p:cNvPr id="491" name="Google Shape;491;p58"/>
          <p:cNvCxnSpPr/>
          <p:nvPr/>
        </p:nvCxnSpPr>
        <p:spPr>
          <a:xfrm>
            <a:off x="3032075" y="2393750"/>
            <a:ext cx="63840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58"/>
          <p:cNvSpPr txBox="1"/>
          <p:nvPr/>
        </p:nvSpPr>
        <p:spPr>
          <a:xfrm>
            <a:off x="6399275" y="1687850"/>
            <a:ext cx="249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Количество случаев, когда м</a:t>
            </a:r>
            <a:r>
              <a:rPr lang="ru">
                <a:solidFill>
                  <a:schemeClr val="dk1"/>
                </a:solidFill>
              </a:rPr>
              <a:t>одель ошибочно предсказала положительный класс</a:t>
            </a:r>
            <a:endParaRPr/>
          </a:p>
        </p:txBody>
      </p:sp>
      <p:sp>
        <p:nvSpPr>
          <p:cNvPr id="493" name="Google Shape;493;p58"/>
          <p:cNvSpPr txBox="1"/>
          <p:nvPr/>
        </p:nvSpPr>
        <p:spPr>
          <a:xfrm>
            <a:off x="6511175" y="3604200"/>
            <a:ext cx="237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Количество случаев, когда м</a:t>
            </a:r>
            <a:r>
              <a:rPr lang="ru">
                <a:solidFill>
                  <a:schemeClr val="dk1"/>
                </a:solidFill>
              </a:rPr>
              <a:t>одель правильно предсказала отрицательный класс</a:t>
            </a:r>
            <a:endParaRPr/>
          </a:p>
        </p:txBody>
      </p:sp>
      <p:sp>
        <p:nvSpPr>
          <p:cNvPr id="494" name="Google Shape;494;p58"/>
          <p:cNvSpPr txBox="1"/>
          <p:nvPr/>
        </p:nvSpPr>
        <p:spPr>
          <a:xfrm>
            <a:off x="422450" y="3604200"/>
            <a:ext cx="216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Количество случаев, когда м</a:t>
            </a:r>
            <a:r>
              <a:rPr lang="ru">
                <a:solidFill>
                  <a:schemeClr val="dk1"/>
                </a:solidFill>
              </a:rPr>
              <a:t>одель ошибочно предсказала отрицательный класс</a:t>
            </a:r>
            <a:endParaRPr/>
          </a:p>
        </p:txBody>
      </p:sp>
      <p:cxnSp>
        <p:nvCxnSpPr>
          <p:cNvPr id="495" name="Google Shape;495;p58"/>
          <p:cNvCxnSpPr/>
          <p:nvPr/>
        </p:nvCxnSpPr>
        <p:spPr>
          <a:xfrm flipH="1" rot="10800000">
            <a:off x="2816200" y="4581600"/>
            <a:ext cx="7242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58"/>
          <p:cNvCxnSpPr/>
          <p:nvPr/>
        </p:nvCxnSpPr>
        <p:spPr>
          <a:xfrm flipH="1">
            <a:off x="5720400" y="2393750"/>
            <a:ext cx="6210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58"/>
          <p:cNvCxnSpPr/>
          <p:nvPr/>
        </p:nvCxnSpPr>
        <p:spPr>
          <a:xfrm rot="10800000">
            <a:off x="5786975" y="4201025"/>
            <a:ext cx="7242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grpSp>
        <p:nvGrpSpPr>
          <p:cNvPr id="504" name="Google Shape;504;p59"/>
          <p:cNvGrpSpPr/>
          <p:nvPr/>
        </p:nvGrpSpPr>
        <p:grpSpPr>
          <a:xfrm>
            <a:off x="2537050" y="1587611"/>
            <a:ext cx="3539030" cy="3416389"/>
            <a:chOff x="2532425" y="1361561"/>
            <a:chExt cx="3539030" cy="3416389"/>
          </a:xfrm>
        </p:grpSpPr>
        <p:pic>
          <p:nvPicPr>
            <p:cNvPr id="505" name="Google Shape;505;p59"/>
            <p:cNvPicPr preferRelativeResize="0"/>
            <p:nvPr/>
          </p:nvPicPr>
          <p:blipFill rotWithShape="1">
            <a:blip r:embed="rId3">
              <a:alphaModFix/>
            </a:blip>
            <a:srcRect b="0" l="8954" r="20702" t="0"/>
            <a:stretch/>
          </p:blipFill>
          <p:spPr>
            <a:xfrm>
              <a:off x="2532425" y="1361561"/>
              <a:ext cx="3539030" cy="341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p59"/>
            <p:cNvSpPr txBox="1"/>
            <p:nvPr/>
          </p:nvSpPr>
          <p:spPr>
            <a:xfrm>
              <a:off x="3749125" y="2498100"/>
              <a:ext cx="645600" cy="615600"/>
            </a:xfrm>
            <a:prstGeom prst="rect">
              <a:avLst/>
            </a:prstGeom>
            <a:solidFill>
              <a:srgbClr val="94B17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TP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(50)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7" name="Google Shape;507;p59"/>
            <p:cNvSpPr txBox="1"/>
            <p:nvPr/>
          </p:nvSpPr>
          <p:spPr>
            <a:xfrm>
              <a:off x="5006350" y="3755300"/>
              <a:ext cx="645600" cy="615600"/>
            </a:xfrm>
            <a:prstGeom prst="rect">
              <a:avLst/>
            </a:prstGeom>
            <a:solidFill>
              <a:srgbClr val="94B17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TN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(35)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8" name="Google Shape;508;p59"/>
            <p:cNvSpPr txBox="1"/>
            <p:nvPr/>
          </p:nvSpPr>
          <p:spPr>
            <a:xfrm>
              <a:off x="5006350" y="2498100"/>
              <a:ext cx="645600" cy="615600"/>
            </a:xfrm>
            <a:prstGeom prst="rect">
              <a:avLst/>
            </a:prstGeom>
            <a:solidFill>
              <a:srgbClr val="BBD7D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FP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(5)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9" name="Google Shape;509;p59"/>
            <p:cNvSpPr txBox="1"/>
            <p:nvPr/>
          </p:nvSpPr>
          <p:spPr>
            <a:xfrm>
              <a:off x="3749125" y="3755300"/>
              <a:ext cx="645600" cy="615600"/>
            </a:xfrm>
            <a:prstGeom prst="rect">
              <a:avLst/>
            </a:prstGeom>
            <a:solidFill>
              <a:srgbClr val="BBD7D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F</a:t>
              </a: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N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(10)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10" name="Google Shape;510;p5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Б</a:t>
            </a:r>
            <a:r>
              <a:rPr lang="ru" sz="1600"/>
              <a:t>инарный классификатор: кошка (положительный класс) или не кошка (отрицательный класс). Из 100 изображений 60 с кошкой, 40 без кошки.</a:t>
            </a:r>
            <a:endParaRPr sz="1600"/>
          </a:p>
        </p:txBody>
      </p:sp>
      <p:sp>
        <p:nvSpPr>
          <p:cNvPr id="511" name="Google Shape;511;p59"/>
          <p:cNvSpPr txBox="1"/>
          <p:nvPr/>
        </p:nvSpPr>
        <p:spPr>
          <a:xfrm>
            <a:off x="552425" y="1956150"/>
            <a:ext cx="24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Модель верно распознала 50 изображений с кошкой</a:t>
            </a:r>
            <a:endParaRPr/>
          </a:p>
        </p:txBody>
      </p:sp>
      <p:cxnSp>
        <p:nvCxnSpPr>
          <p:cNvPr id="512" name="Google Shape;512;p59"/>
          <p:cNvCxnSpPr/>
          <p:nvPr/>
        </p:nvCxnSpPr>
        <p:spPr>
          <a:xfrm>
            <a:off x="3032075" y="2393750"/>
            <a:ext cx="63840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59"/>
          <p:cNvCxnSpPr/>
          <p:nvPr/>
        </p:nvCxnSpPr>
        <p:spPr>
          <a:xfrm flipH="1" rot="10800000">
            <a:off x="2816200" y="4581600"/>
            <a:ext cx="7242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59"/>
          <p:cNvCxnSpPr/>
          <p:nvPr/>
        </p:nvCxnSpPr>
        <p:spPr>
          <a:xfrm flipH="1">
            <a:off x="5720400" y="2393750"/>
            <a:ext cx="6210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59"/>
          <p:cNvCxnSpPr/>
          <p:nvPr/>
        </p:nvCxnSpPr>
        <p:spPr>
          <a:xfrm rot="10800000">
            <a:off x="5786975" y="4201025"/>
            <a:ext cx="7242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59"/>
          <p:cNvSpPr txBox="1"/>
          <p:nvPr/>
        </p:nvSpPr>
        <p:spPr>
          <a:xfrm>
            <a:off x="311700" y="4282500"/>
            <a:ext cx="24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Модель не распознала кошек на 10 изображениях, где они были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59"/>
          <p:cNvSpPr txBox="1"/>
          <p:nvPr/>
        </p:nvSpPr>
        <p:spPr>
          <a:xfrm>
            <a:off x="6341400" y="1848300"/>
            <a:ext cx="24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Модель распознала кошек на 5 изображениях, где их не было</a:t>
            </a:r>
            <a:endParaRPr/>
          </a:p>
        </p:txBody>
      </p:sp>
      <p:sp>
        <p:nvSpPr>
          <p:cNvPr id="518" name="Google Shape;518;p59"/>
          <p:cNvSpPr txBox="1"/>
          <p:nvPr/>
        </p:nvSpPr>
        <p:spPr>
          <a:xfrm>
            <a:off x="3540400" y="3158225"/>
            <a:ext cx="24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9" name="Google Shape;519;p59"/>
          <p:cNvSpPr txBox="1"/>
          <p:nvPr/>
        </p:nvSpPr>
        <p:spPr>
          <a:xfrm>
            <a:off x="552425" y="1956150"/>
            <a:ext cx="24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Модель верно распознала 50 изображений с кошкой</a:t>
            </a:r>
            <a:endParaRPr/>
          </a:p>
        </p:txBody>
      </p:sp>
      <p:sp>
        <p:nvSpPr>
          <p:cNvPr id="520" name="Google Shape;520;p59"/>
          <p:cNvSpPr txBox="1"/>
          <p:nvPr/>
        </p:nvSpPr>
        <p:spPr>
          <a:xfrm>
            <a:off x="6511175" y="4201025"/>
            <a:ext cx="24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Модель верно распознала отсутствие кошки на 35 изображениях</a:t>
            </a:r>
            <a:endParaRPr/>
          </a:p>
        </p:txBody>
      </p:sp>
      <p:sp>
        <p:nvSpPr>
          <p:cNvPr id="521" name="Google Shape;52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Accuracy</a:t>
            </a:r>
            <a:endParaRPr/>
          </a:p>
        </p:txBody>
      </p:sp>
      <p:sp>
        <p:nvSpPr>
          <p:cNvPr id="527" name="Google Shape;527;p60"/>
          <p:cNvSpPr txBox="1"/>
          <p:nvPr>
            <p:ph idx="1" type="body"/>
          </p:nvPr>
        </p:nvSpPr>
        <p:spPr>
          <a:xfrm>
            <a:off x="311700" y="1170125"/>
            <a:ext cx="559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Accuracy (точность) </a:t>
            </a:r>
            <a:r>
              <a:rPr lang="ru" sz="1600"/>
              <a:t>–</a:t>
            </a:r>
            <a:r>
              <a:rPr lang="ru"/>
              <a:t> </a:t>
            </a:r>
            <a:r>
              <a:rPr lang="ru"/>
              <a:t>доля правильных предсказаний от общего числа предсказаний</a:t>
            </a:r>
            <a:r>
              <a:rPr lang="ru"/>
              <a:t>:</a:t>
            </a:r>
            <a:endParaRPr/>
          </a:p>
        </p:txBody>
      </p:sp>
      <p:pic>
        <p:nvPicPr>
          <p:cNvPr id="528" name="Google Shape;528;p60" title="[0,0,0,&quot;https://www.codecogs.com/eqnedit.php?latex=%5Ctext%7BAccuracy%7D%20%3D%20%5Cfrac%7BTP%20%2B%20TN%7D%7BTP%20%2B%20TN%20%2B%20FP%20%2B%20FN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50" y="1999050"/>
            <a:ext cx="3516275" cy="4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0" title="[0,0,0,&quot;https://www.codecogs.com/eqnedit.php?latex=%5Ctext%7BAccuracy%7D%20%3D%20%5Cfrac%7B50%20%2B%2035%7D%7B50%20%2B%2035%20%2B%205%20%2B%2010%7D%20%3D%20%5Cfrac%7B85%7D%7B100%7D%20%3D%200.85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05138"/>
            <a:ext cx="4319199" cy="4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0"/>
          <p:cNvSpPr txBox="1"/>
          <p:nvPr/>
        </p:nvSpPr>
        <p:spPr>
          <a:xfrm>
            <a:off x="192900" y="3471050"/>
            <a:ext cx="4379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ru" sz="1800">
                <a:solidFill>
                  <a:schemeClr val="dk2"/>
                </a:solidFill>
              </a:rPr>
              <a:t>понятность и интерпретируемость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нерепрезентативна при дисбалансе классов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ru" sz="1800">
                <a:solidFill>
                  <a:schemeClr val="dk2"/>
                </a:solidFill>
              </a:rPr>
              <a:t>не учитывает тип ошибок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531" name="Google Shape;531;p60"/>
          <p:cNvGrpSpPr/>
          <p:nvPr/>
        </p:nvGrpSpPr>
        <p:grpSpPr>
          <a:xfrm>
            <a:off x="5293275" y="1440286"/>
            <a:ext cx="3539030" cy="3416389"/>
            <a:chOff x="2532425" y="1361561"/>
            <a:chExt cx="3539030" cy="3416389"/>
          </a:xfrm>
        </p:grpSpPr>
        <p:pic>
          <p:nvPicPr>
            <p:cNvPr id="532" name="Google Shape;532;p60"/>
            <p:cNvPicPr preferRelativeResize="0"/>
            <p:nvPr/>
          </p:nvPicPr>
          <p:blipFill rotWithShape="1">
            <a:blip r:embed="rId5">
              <a:alphaModFix/>
            </a:blip>
            <a:srcRect b="0" l="8954" r="20702" t="0"/>
            <a:stretch/>
          </p:blipFill>
          <p:spPr>
            <a:xfrm>
              <a:off x="2532425" y="1361561"/>
              <a:ext cx="3539030" cy="341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60"/>
            <p:cNvSpPr txBox="1"/>
            <p:nvPr/>
          </p:nvSpPr>
          <p:spPr>
            <a:xfrm>
              <a:off x="3749125" y="2498100"/>
              <a:ext cx="645600" cy="615600"/>
            </a:xfrm>
            <a:prstGeom prst="rect">
              <a:avLst/>
            </a:prstGeom>
            <a:solidFill>
              <a:srgbClr val="94B17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TP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(50)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4" name="Google Shape;534;p60"/>
            <p:cNvSpPr txBox="1"/>
            <p:nvPr/>
          </p:nvSpPr>
          <p:spPr>
            <a:xfrm>
              <a:off x="5006350" y="3755300"/>
              <a:ext cx="645600" cy="615600"/>
            </a:xfrm>
            <a:prstGeom prst="rect">
              <a:avLst/>
            </a:prstGeom>
            <a:solidFill>
              <a:srgbClr val="94B17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TN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(35)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5" name="Google Shape;535;p60"/>
            <p:cNvSpPr txBox="1"/>
            <p:nvPr/>
          </p:nvSpPr>
          <p:spPr>
            <a:xfrm>
              <a:off x="5006350" y="2498100"/>
              <a:ext cx="645600" cy="615600"/>
            </a:xfrm>
            <a:prstGeom prst="rect">
              <a:avLst/>
            </a:prstGeom>
            <a:solidFill>
              <a:srgbClr val="BBD7D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FP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(5)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6" name="Google Shape;536;p60"/>
            <p:cNvSpPr txBox="1"/>
            <p:nvPr/>
          </p:nvSpPr>
          <p:spPr>
            <a:xfrm>
              <a:off x="3749125" y="3755300"/>
              <a:ext cx="645600" cy="615600"/>
            </a:xfrm>
            <a:prstGeom prst="rect">
              <a:avLst/>
            </a:prstGeom>
            <a:solidFill>
              <a:srgbClr val="BBD7D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FN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(10)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37" name="Google Shape;53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" name="Google Shape;543;p61"/>
          <p:cNvGrpSpPr/>
          <p:nvPr/>
        </p:nvGrpSpPr>
        <p:grpSpPr>
          <a:xfrm>
            <a:off x="5293275" y="1440286"/>
            <a:ext cx="3539030" cy="3416389"/>
            <a:chOff x="2532425" y="1361561"/>
            <a:chExt cx="3539030" cy="3416389"/>
          </a:xfrm>
        </p:grpSpPr>
        <p:pic>
          <p:nvPicPr>
            <p:cNvPr id="544" name="Google Shape;544;p61"/>
            <p:cNvPicPr preferRelativeResize="0"/>
            <p:nvPr/>
          </p:nvPicPr>
          <p:blipFill rotWithShape="1">
            <a:blip r:embed="rId3">
              <a:alphaModFix/>
            </a:blip>
            <a:srcRect b="0" l="8954" r="20702" t="0"/>
            <a:stretch/>
          </p:blipFill>
          <p:spPr>
            <a:xfrm>
              <a:off x="2532425" y="1361561"/>
              <a:ext cx="3539030" cy="341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61"/>
            <p:cNvSpPr txBox="1"/>
            <p:nvPr/>
          </p:nvSpPr>
          <p:spPr>
            <a:xfrm>
              <a:off x="3749125" y="2498100"/>
              <a:ext cx="645600" cy="615600"/>
            </a:xfrm>
            <a:prstGeom prst="rect">
              <a:avLst/>
            </a:prstGeom>
            <a:solidFill>
              <a:srgbClr val="94B17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TP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(50)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46" name="Google Shape;546;p61"/>
            <p:cNvSpPr txBox="1"/>
            <p:nvPr/>
          </p:nvSpPr>
          <p:spPr>
            <a:xfrm>
              <a:off x="5006350" y="3755300"/>
              <a:ext cx="645600" cy="615600"/>
            </a:xfrm>
            <a:prstGeom prst="rect">
              <a:avLst/>
            </a:prstGeom>
            <a:solidFill>
              <a:srgbClr val="94B17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TN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(35)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47" name="Google Shape;547;p61"/>
            <p:cNvSpPr txBox="1"/>
            <p:nvPr/>
          </p:nvSpPr>
          <p:spPr>
            <a:xfrm>
              <a:off x="5006350" y="2498100"/>
              <a:ext cx="645600" cy="615600"/>
            </a:xfrm>
            <a:prstGeom prst="rect">
              <a:avLst/>
            </a:prstGeom>
            <a:solidFill>
              <a:srgbClr val="BBD7D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FP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(5)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48" name="Google Shape;548;p61"/>
            <p:cNvSpPr txBox="1"/>
            <p:nvPr/>
          </p:nvSpPr>
          <p:spPr>
            <a:xfrm>
              <a:off x="3749125" y="3755300"/>
              <a:ext cx="645600" cy="615600"/>
            </a:xfrm>
            <a:prstGeom prst="rect">
              <a:avLst/>
            </a:prstGeom>
            <a:solidFill>
              <a:srgbClr val="BBD7D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FN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(10)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549" name="Google Shape;549;p61" title="[0,0,0,&quot;https://www.codecogs.com/eqnedit.php?latex=%5Ctext%7BPrecision%7D%20%3D%20%5Cfrac%7BTP%7D%7BTP%20%2B%20FP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50" y="2415875"/>
            <a:ext cx="2186311" cy="4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1"/>
          <p:cNvSpPr txBox="1"/>
          <p:nvPr>
            <p:ph idx="1" type="body"/>
          </p:nvPr>
        </p:nvSpPr>
        <p:spPr>
          <a:xfrm>
            <a:off x="311700" y="1170125"/>
            <a:ext cx="61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Precision (точность предсказаний положительного класса) </a:t>
            </a:r>
            <a:r>
              <a:rPr lang="ru" sz="1600"/>
              <a:t>– </a:t>
            </a:r>
            <a:r>
              <a:rPr lang="ru"/>
              <a:t>доля истинно положительных предсказаний от всех предсказанных положительных примеров. </a:t>
            </a:r>
            <a:endParaRPr/>
          </a:p>
        </p:txBody>
      </p:sp>
      <p:pic>
        <p:nvPicPr>
          <p:cNvPr id="551" name="Google Shape;551;p61" title="[0,0,0,&quot;https://www.codecogs.com/eqnedit.php?latex=%5Ctext%7BPrecision%7D%20%3D%20%5Cfrac%7B50%7D%7B50%20%2B%205%7D%20%3D%20%5Cfrac%7B50%7D%7B55%7D%20%5Capprox%200.91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99" y="3098599"/>
            <a:ext cx="3158010" cy="4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Recall</a:t>
            </a:r>
            <a:endParaRPr/>
          </a:p>
        </p:txBody>
      </p:sp>
      <p:grpSp>
        <p:nvGrpSpPr>
          <p:cNvPr id="558" name="Google Shape;558;p62"/>
          <p:cNvGrpSpPr/>
          <p:nvPr/>
        </p:nvGrpSpPr>
        <p:grpSpPr>
          <a:xfrm>
            <a:off x="5293275" y="1440286"/>
            <a:ext cx="3539030" cy="3416389"/>
            <a:chOff x="2532425" y="1361561"/>
            <a:chExt cx="3539030" cy="3416389"/>
          </a:xfrm>
        </p:grpSpPr>
        <p:pic>
          <p:nvPicPr>
            <p:cNvPr id="559" name="Google Shape;559;p62"/>
            <p:cNvPicPr preferRelativeResize="0"/>
            <p:nvPr/>
          </p:nvPicPr>
          <p:blipFill rotWithShape="1">
            <a:blip r:embed="rId3">
              <a:alphaModFix/>
            </a:blip>
            <a:srcRect b="0" l="8954" r="20702" t="0"/>
            <a:stretch/>
          </p:blipFill>
          <p:spPr>
            <a:xfrm>
              <a:off x="2532425" y="1361561"/>
              <a:ext cx="3539030" cy="341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62"/>
            <p:cNvSpPr txBox="1"/>
            <p:nvPr/>
          </p:nvSpPr>
          <p:spPr>
            <a:xfrm>
              <a:off x="3749125" y="2498100"/>
              <a:ext cx="645600" cy="615600"/>
            </a:xfrm>
            <a:prstGeom prst="rect">
              <a:avLst/>
            </a:prstGeom>
            <a:solidFill>
              <a:srgbClr val="94B17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TP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(50)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61" name="Google Shape;561;p62"/>
            <p:cNvSpPr txBox="1"/>
            <p:nvPr/>
          </p:nvSpPr>
          <p:spPr>
            <a:xfrm>
              <a:off x="5006350" y="3755300"/>
              <a:ext cx="645600" cy="615600"/>
            </a:xfrm>
            <a:prstGeom prst="rect">
              <a:avLst/>
            </a:prstGeom>
            <a:solidFill>
              <a:srgbClr val="94B17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TN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(35)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62" name="Google Shape;562;p62"/>
            <p:cNvSpPr txBox="1"/>
            <p:nvPr/>
          </p:nvSpPr>
          <p:spPr>
            <a:xfrm>
              <a:off x="5006350" y="2498100"/>
              <a:ext cx="645600" cy="615600"/>
            </a:xfrm>
            <a:prstGeom prst="rect">
              <a:avLst/>
            </a:prstGeom>
            <a:solidFill>
              <a:srgbClr val="BBD7D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FP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(5)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63" name="Google Shape;563;p62"/>
            <p:cNvSpPr txBox="1"/>
            <p:nvPr/>
          </p:nvSpPr>
          <p:spPr>
            <a:xfrm>
              <a:off x="3749125" y="3755300"/>
              <a:ext cx="645600" cy="615600"/>
            </a:xfrm>
            <a:prstGeom prst="rect">
              <a:avLst/>
            </a:prstGeom>
            <a:solidFill>
              <a:srgbClr val="BBD7D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FN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(10)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64" name="Google Shape;564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2"/>
          <p:cNvSpPr txBox="1"/>
          <p:nvPr>
            <p:ph idx="1" type="body"/>
          </p:nvPr>
        </p:nvSpPr>
        <p:spPr>
          <a:xfrm>
            <a:off x="311700" y="1170125"/>
            <a:ext cx="61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Recall (полнота) </a:t>
            </a:r>
            <a:r>
              <a:rPr lang="ru" sz="1600"/>
              <a:t>–</a:t>
            </a:r>
            <a:r>
              <a:rPr lang="ru"/>
              <a:t> доля истинно положительных предсказаний от всех фактических положительных примеров.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62" title="[0,0,0,&quot;https://www.codecogs.com/eqnedit.php?latex=%5Ctext%7BRecall%7D%20%3D%20%5Cfrac%7BTP%7D%7BTP%20%2B%20FN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74" y="2395700"/>
            <a:ext cx="2018500" cy="5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2" title="[0,0,0,&quot;https://www.codecogs.com/eqnedit.php?latex=%5Ctext%7BRecall%7D%20%3D%20%5Cfrac%7B50%7D%7B50%20%2B%2010%7D%20%3D%20%5Cfrac%7B50%7D%7B60%7D%20%5Capprox%200.83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78" y="3184460"/>
            <a:ext cx="3000000" cy="49269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 классификации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688" y="1017725"/>
            <a:ext cx="85206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</a:t>
            </a:r>
            <a:r>
              <a:rPr lang="ru"/>
              <a:t>лассификация изображений </a:t>
            </a:r>
            <a:r>
              <a:rPr lang="ru">
                <a:solidFill>
                  <a:srgbClr val="333333"/>
                </a:solidFill>
                <a:highlight>
                  <a:srgbClr val="FFFFFF"/>
                </a:highlight>
              </a:rPr>
              <a:t>—</a:t>
            </a:r>
            <a:r>
              <a:rPr lang="ru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ru"/>
              <a:t>это процесс присваивания метки (или меток) класса конкретному изображению.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состоит в том, чтобы обучить модель, которая сможет предсказывать классы для новых изображений на основе ранее выученных характеристик.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800" y="2755150"/>
            <a:ext cx="6766401" cy="2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0" y="4804800"/>
            <a:ext cx="625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https://catalog.ngc.nvidia.com/orgs/nvidia/collections/imageclassification</a:t>
            </a:r>
            <a:r>
              <a:rPr lang="ru" sz="1000"/>
              <a:t> </a:t>
            </a:r>
            <a:endParaRPr sz="1000"/>
          </a:p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F-мера</a:t>
            </a:r>
            <a:endParaRPr/>
          </a:p>
        </p:txBody>
      </p:sp>
      <p:sp>
        <p:nvSpPr>
          <p:cNvPr id="574" name="Google Shape;574;p63"/>
          <p:cNvSpPr txBox="1"/>
          <p:nvPr>
            <p:ph idx="1" type="body"/>
          </p:nvPr>
        </p:nvSpPr>
        <p:spPr>
          <a:xfrm>
            <a:off x="311688" y="1017725"/>
            <a:ext cx="85206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F1-score (F1-мера) </a:t>
            </a:r>
            <a:r>
              <a:rPr lang="ru" sz="1600"/>
              <a:t>–</a:t>
            </a:r>
            <a:r>
              <a:rPr lang="ru"/>
              <a:t> гармоническое </a:t>
            </a:r>
            <a:r>
              <a:rPr lang="ru"/>
              <a:t>среднее</a:t>
            </a:r>
            <a:r>
              <a:rPr lang="ru"/>
              <a:t> между точностью и полнотой.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F1-score предполагает одинаковую важность Precision и Recall. Если одна из этих метрик для вас приоритетнее, то можно воспользоваться Fβ-мерой: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575" name="Google Shape;575;p63" title="[0,0,0,&quot;https://www.codecogs.com/eqnedit.php?latex=%5Ctext%7BF1%7D%20%3D%202%20%5Ccdot%20%5Cfrac%7B0.91%20%5Ccdot%200.83%7D%7B0.91%20%2B%200.83%7D%20%5Capprox%202%20%5Ccdot%20%5Cfrac%7B0.7553%7D%7B1.74%7D%20%5Capprox%200.87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180929"/>
            <a:ext cx="3902401" cy="46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3" title="[0,0,0,&quot;https://www.codecogs.com/eqnedit.php?latex=%5Ctext%7BF1%7D%20%3D%202%20%5Ccdot%5Cfrac%7B%5Ctext%7BPrecision%7D%5Ccdot%5Ctext%7BRecall%7D%7D%7B%5Ctext%7BPrecision%7D%20%2B%20%5Ctext%7BRecall%7D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583400"/>
            <a:ext cx="2587146" cy="46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3" title="[0,0,0,&quot;https://www.codecogs.com/eqnedit.php?latex=%5Ctext%7BF%7D_%7B%5Cbeta%7D%20%3D%20(1%20%2B%20%5Cbeta%5E2)%20%5Ccdot%20%5Cfrac%7B%5Ctext%7BPrecision%7D%20%5Ccdot%20%5Ctext%7BRecall%7D%7D%7B%5Cbeta%5E2%20%5Ccdot%20%5Ctext%7BPrecision%7D%20%2B%20%5Ctext%7BRecall%7D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3585375"/>
            <a:ext cx="409208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3"/>
          <p:cNvSpPr txBox="1"/>
          <p:nvPr/>
        </p:nvSpPr>
        <p:spPr>
          <a:xfrm>
            <a:off x="229150" y="4234275"/>
            <a:ext cx="682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β&lt;1 придает больший вес точности,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β&gt;1 придает больший вес полноте</a:t>
            </a:r>
            <a:r>
              <a:rPr lang="ru"/>
              <a:t>.</a:t>
            </a:r>
            <a:endParaRPr/>
          </a:p>
        </p:txBody>
      </p:sp>
      <p:sp>
        <p:nvSpPr>
          <p:cNvPr id="579" name="Google Shape;57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потерь</a:t>
            </a:r>
            <a:endParaRPr/>
          </a:p>
        </p:txBody>
      </p:sp>
      <p:sp>
        <p:nvSpPr>
          <p:cNvPr id="585" name="Google Shape;58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Функции потерь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5"/>
          <p:cNvSpPr txBox="1"/>
          <p:nvPr>
            <p:ph idx="1" type="body"/>
          </p:nvPr>
        </p:nvSpPr>
        <p:spPr>
          <a:xfrm>
            <a:off x="311700" y="1017725"/>
            <a:ext cx="8520600" cy="3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Функция потерь определяет, насколько предсказания </a:t>
            </a:r>
            <a:r>
              <a:rPr lang="ru"/>
              <a:t>модели </a:t>
            </a:r>
            <a:r>
              <a:rPr lang="ru"/>
              <a:t>отличаются от истинных значений, и направляет алгоритм оптимизации, чтобы корректировать веса модели и минимизировать ошибки.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/>
              <a:t>Binary C</a:t>
            </a:r>
            <a:r>
              <a:rPr b="1" lang="ru"/>
              <a:t>ross-Entropy</a:t>
            </a:r>
            <a:r>
              <a:rPr lang="ru"/>
              <a:t> для задачи бинарной классификации: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где: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- истинная метка (0 или 1)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- предсказанная вероятность принадлежности к классу 1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- количество объектов в батче</a:t>
            </a:r>
            <a:endParaRPr/>
          </a:p>
        </p:txBody>
      </p:sp>
      <p:pic>
        <p:nvPicPr>
          <p:cNvPr id="592" name="Google Shape;592;p65" title="[0,0,0,&quot;https://www.codecogs.com/eqnedit.php?latex=%5Cmathcal%7BL%7D_%7BBCE%7D%20%3D%20-%20%5Cfrac%7B1%7D%7BN%7D%20%5Csum_%7Bi%3D1%7D%5E%7BN%7D%20%5Cleft%5B%20y_i%20%5Clog(%5Chat%7By%7D_i)%20%2B%20(1%20-%20y_i)%20%5Clog(1%20-%20%5Chat%7By%7D_i)%20%5Cright%5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750" y="2471507"/>
            <a:ext cx="5276478" cy="7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5" title="[0,0,0,&quot;https://www.codecogs.com/eqnedit.php?latex=y_i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00" y="3773574"/>
            <a:ext cx="208550" cy="20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5" title="[0,0,0,&quot;https://www.codecogs.com/eqnedit.php?latex=N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25" y="4626992"/>
            <a:ext cx="194503" cy="16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5" title="[0,0,0,&quot;https://www.codecogs.com/eqnedit.php?latex=%5Chat%7By%7D_i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916" y="4131695"/>
            <a:ext cx="194507" cy="263239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7" name="Google Shape;597;p65"/>
          <p:cNvSpPr txBox="1"/>
          <p:nvPr/>
        </p:nvSpPr>
        <p:spPr>
          <a:xfrm>
            <a:off x="0" y="4804800"/>
            <a:ext cx="641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7"/>
              </a:rPr>
              <a:t>https://pytorch.org/docs/stable/generated/torch.nn.BCELoss.html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потерь</a:t>
            </a:r>
            <a:endParaRPr/>
          </a:p>
        </p:txBody>
      </p:sp>
      <p:sp>
        <p:nvSpPr>
          <p:cNvPr id="603" name="Google Shape;603;p66"/>
          <p:cNvSpPr txBox="1"/>
          <p:nvPr>
            <p:ph idx="1" type="body"/>
          </p:nvPr>
        </p:nvSpPr>
        <p:spPr>
          <a:xfrm>
            <a:off x="311700" y="1017725"/>
            <a:ext cx="8520600" cy="3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Cross-Entropy </a:t>
            </a:r>
            <a:r>
              <a:rPr lang="ru"/>
              <a:t>для многоклассовой классфикации: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где: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- истинная метка (1, если   -й образец принадлежит классу    , иначе 0)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- предсказанная вероятность принадлежности   -го образца к классу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- количество объектов в батче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- количество классов</a:t>
            </a:r>
            <a:endParaRPr/>
          </a:p>
        </p:txBody>
      </p:sp>
      <p:pic>
        <p:nvPicPr>
          <p:cNvPr id="604" name="Google Shape;604;p66" title="[0,0,0,&quot;https://www.codecogs.com/eqnedit.php?latex=%5Cmathcal%7BL%7D_%7BCE%7D%20%3D%20-%20%5Csum_%7Bi%3D1%7D%5E%7BN%7D%20%5Csum_%7Bc%3D1%7D%5E%7BC%7D%20y_%7Bic%7D%20%5Clog(%5Chat%7By%7D_%7Bic%7D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400" y="1543375"/>
            <a:ext cx="3769200" cy="9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6" title="[0,0,0,&quot;https://www.codecogs.com/eqnedit.php?latex=y_%7Bic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80" y="3032100"/>
            <a:ext cx="320989" cy="2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6" title="[0,0,0,&quot;https://www.codecogs.com/eqnedit.php?latex=%5Chat%7By%7D_%7Bic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75" y="3402263"/>
            <a:ext cx="321000" cy="288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6" title="[0,0,0,&quot;https://www.codecogs.com/eqnedit.php?latex=C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25" y="4434869"/>
            <a:ext cx="194500" cy="20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6" title="[0,0,0,&quot;https://www.codecogs.com/eqnedit.php?latex=i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5404" y="3011878"/>
            <a:ext cx="80643" cy="2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6" title="[0,0,0,&quot;https://www.codecogs.com/eqnedit.php?latex=c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2575" y="3052312"/>
            <a:ext cx="144050" cy="1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6" title="[0,0,0,&quot;https://www.codecogs.com/eqnedit.php?latex=i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7054" y="3484140"/>
            <a:ext cx="80643" cy="2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6" title="[0,0,0,&quot;https://www.codecogs.com/eqnedit.php?latex=c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63400" y="3504362"/>
            <a:ext cx="144050" cy="1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6" title="[0,0,0,&quot;https://www.codecogs.com/eqnedit.php?latex=N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425" y="3980579"/>
            <a:ext cx="194503" cy="16128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4" name="Google Shape;614;p66"/>
          <p:cNvSpPr txBox="1"/>
          <p:nvPr/>
        </p:nvSpPr>
        <p:spPr>
          <a:xfrm>
            <a:off x="0" y="4804800"/>
            <a:ext cx="569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10"/>
              </a:rPr>
              <a:t>https://pytorch.org/docs/stable/generated/torch.nn.CrossEntropyLoss.html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600" y="2383700"/>
            <a:ext cx="3901276" cy="249682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потерь</a:t>
            </a:r>
            <a:endParaRPr/>
          </a:p>
        </p:txBody>
      </p:sp>
      <p:sp>
        <p:nvSpPr>
          <p:cNvPr id="621" name="Google Shape;62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В </a:t>
            </a:r>
            <a:r>
              <a:rPr lang="ru" sz="1600">
                <a:highlight>
                  <a:schemeClr val="lt2"/>
                </a:highlight>
              </a:rPr>
              <a:t>torch.nn</a:t>
            </a:r>
            <a:r>
              <a:rPr lang="ru" sz="1600"/>
              <a:t> для функций потерь </a:t>
            </a:r>
            <a:r>
              <a:rPr lang="ru" sz="1600"/>
              <a:t>Binary Cross</a:t>
            </a:r>
            <a:r>
              <a:rPr lang="ru" sz="1600"/>
              <a:t>-E</a:t>
            </a:r>
            <a:r>
              <a:rPr lang="ru" sz="1600"/>
              <a:t>ntropy и Cross-Entropy</a:t>
            </a:r>
            <a:r>
              <a:rPr lang="ru" sz="1600"/>
              <a:t> можно задать параметр </a:t>
            </a:r>
            <a:r>
              <a:rPr b="1" lang="ru" sz="1600"/>
              <a:t>weight</a:t>
            </a:r>
            <a:r>
              <a:rPr lang="ru" sz="1600"/>
              <a:t>, который</a:t>
            </a:r>
            <a:r>
              <a:rPr b="1" lang="ru" sz="1600"/>
              <a:t> </a:t>
            </a:r>
            <a:r>
              <a:rPr lang="ru" sz="1600"/>
              <a:t>присваивает </a:t>
            </a:r>
            <a:r>
              <a:rPr lang="ru" sz="1600"/>
              <a:t>вес каждому классу, позволяя более строго учитывать ошибочные предсказания для заданных классов.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22" name="Google Shape;62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23" name="Google Shape;623;p67"/>
          <p:cNvSpPr txBox="1"/>
          <p:nvPr/>
        </p:nvSpPr>
        <p:spPr>
          <a:xfrm>
            <a:off x="311700" y="2121625"/>
            <a:ext cx="47409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</a:rPr>
              <a:t>Focal Loss </a:t>
            </a:r>
            <a:r>
              <a:rPr lang="ru" sz="1600">
                <a:solidFill>
                  <a:schemeClr val="dk2"/>
                </a:solidFill>
              </a:rPr>
              <a:t>– еще одна модификация CE.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ru" sz="1600">
                <a:solidFill>
                  <a:schemeClr val="dk2"/>
                </a:solidFill>
              </a:rPr>
              <a:t>Случай </a:t>
            </a:r>
            <a:r>
              <a:rPr b="1" lang="ru" sz="1600">
                <a:solidFill>
                  <a:schemeClr val="dk2"/>
                </a:solidFill>
              </a:rPr>
              <a:t>γ = 0 </a:t>
            </a:r>
            <a:r>
              <a:rPr lang="ru" sz="1600">
                <a:solidFill>
                  <a:schemeClr val="dk2"/>
                </a:solidFill>
              </a:rPr>
              <a:t>соответствует CE.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ru" sz="1600">
                <a:solidFill>
                  <a:schemeClr val="dk2"/>
                </a:solidFill>
              </a:rPr>
              <a:t>Значение параметра </a:t>
            </a:r>
            <a:r>
              <a:rPr b="1" lang="ru" sz="1600">
                <a:solidFill>
                  <a:schemeClr val="dk2"/>
                </a:solidFill>
              </a:rPr>
              <a:t>γ &gt; 0</a:t>
            </a:r>
            <a:r>
              <a:rPr lang="ru" sz="1600">
                <a:solidFill>
                  <a:schemeClr val="dk2"/>
                </a:solidFill>
              </a:rPr>
              <a:t> уменьшает относительные потери для хорошо классифицированных объектов (верно предсказанных с высокой вероятностью), уделяя больше внимания сложным, неправильно классифицированным объектам.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24" name="Google Shape;624;p67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https://arxiv.org/abs/1708.02002v2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Гиперпараметры и не только</a:t>
            </a:r>
            <a:endParaRPr/>
          </a:p>
        </p:txBody>
      </p:sp>
      <p:sp>
        <p:nvSpPr>
          <p:cNvPr id="630" name="Google Shape;63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Инициализация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Изображение выглядит как текст, снимок экрана, Шрифт, чек&#10;&#10;Автоматически созданное описание" id="637" name="Google Shape;63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49725"/>
            <a:ext cx="8520601" cy="1835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Шрифт, белый, рукописный текст, текст&#10;&#10;Автоматически созданное описание" id="638" name="Google Shape;63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1627" y="2984723"/>
            <a:ext cx="2360749" cy="11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9"/>
          <p:cNvSpPr txBox="1"/>
          <p:nvPr/>
        </p:nvSpPr>
        <p:spPr>
          <a:xfrm>
            <a:off x="8" y="4458612"/>
            <a:ext cx="6231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https://www.deeplearning.ai/ai-notes/initialization/index.html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https://pytorch.org/docs/stable/nn.init.html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Understanding the difficulty of training deep feedforward neural networks, 2010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Delving deep into rectifiers: Surpassing human-level performance on ImageNet classification, 2015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Pretrain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6" name="Google Shape;646;p70"/>
          <p:cNvSpPr txBox="1"/>
          <p:nvPr/>
        </p:nvSpPr>
        <p:spPr>
          <a:xfrm>
            <a:off x="4" y="4920312"/>
            <a:ext cx="74796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https://pytorch.org/vision/stable/models/generated/torchvision.models.regnet_x_8gf.html#regnet-x-8gf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Шрифт, чек&#10;&#10;Автоматически созданное описание" id="647" name="Google Shape;647;p70"/>
          <p:cNvPicPr preferRelativeResize="0"/>
          <p:nvPr/>
        </p:nvPicPr>
        <p:blipFill rotWithShape="1">
          <a:blip r:embed="rId4">
            <a:alphaModFix/>
          </a:blip>
          <a:srcRect b="53155" l="0" r="0" t="0"/>
          <a:stretch/>
        </p:blipFill>
        <p:spPr>
          <a:xfrm>
            <a:off x="354025" y="1174000"/>
            <a:ext cx="8478274" cy="1579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Шрифт, число&#10;&#10;Автоматически созданное описание" id="648" name="Google Shape;648;p70"/>
          <p:cNvPicPr preferRelativeResize="0"/>
          <p:nvPr/>
        </p:nvPicPr>
        <p:blipFill rotWithShape="1">
          <a:blip r:embed="rId5">
            <a:alphaModFix/>
          </a:blip>
          <a:srcRect b="50231" l="0" r="0" t="0"/>
          <a:stretch/>
        </p:blipFill>
        <p:spPr>
          <a:xfrm>
            <a:off x="354025" y="2937405"/>
            <a:ext cx="8478274" cy="177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Pretrain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5" name="Google Shape;655;p71"/>
          <p:cNvSpPr txBox="1"/>
          <p:nvPr/>
        </p:nvSpPr>
        <p:spPr>
          <a:xfrm>
            <a:off x="0" y="4889712"/>
            <a:ext cx="457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ImageNet-21K Pretraining for the Masses, 2021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Шрифт, число&#10;&#10;Автоматически созданное описание" id="656" name="Google Shape;65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550" y="1062200"/>
            <a:ext cx="8700901" cy="30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Размер б</a:t>
            </a:r>
            <a:r>
              <a:rPr lang="ru"/>
              <a:t>атча и</a:t>
            </a:r>
            <a:r>
              <a:rPr lang="ru"/>
              <a:t> количество эпох</a:t>
            </a:r>
            <a:endParaRPr/>
          </a:p>
        </p:txBody>
      </p:sp>
      <p:sp>
        <p:nvSpPr>
          <p:cNvPr id="662" name="Google Shape;662;p72"/>
          <p:cNvSpPr txBox="1"/>
          <p:nvPr>
            <p:ph idx="1" type="body"/>
          </p:nvPr>
        </p:nvSpPr>
        <p:spPr>
          <a:xfrm>
            <a:off x="311700" y="1152475"/>
            <a:ext cx="3999900" cy="3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Размер б</a:t>
            </a:r>
            <a:r>
              <a:rPr b="1" lang="ru" sz="1500"/>
              <a:t>атча</a:t>
            </a:r>
            <a:endParaRPr b="1" sz="1500"/>
          </a:p>
          <a:p>
            <a:pPr indent="-2794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Не обязан быть степенью 2</a:t>
            </a:r>
            <a:endParaRPr/>
          </a:p>
          <a:p>
            <a:pPr indent="-2794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Нельзя однозначно сказать, что должен быть как можно больше или как можно меньше – в разных задачах по-разному заходит</a:t>
            </a:r>
            <a:endParaRPr/>
          </a:p>
          <a:p>
            <a:pPr indent="-2794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Есть смысл увеличивать до тех пор, пока это ускоряет процесс обучения – те пока не уткнетесь в предел производительности CPU</a:t>
            </a:r>
            <a:endParaRPr/>
          </a:p>
          <a:p>
            <a:pPr indent="-2794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Подберите батч для одного набора экспериментов, проводите всё с ним, а в конце после всех остальных попробуйте снова поварьировать</a:t>
            </a:r>
            <a:endParaRPr/>
          </a:p>
        </p:txBody>
      </p:sp>
      <p:sp>
        <p:nvSpPr>
          <p:cNvPr id="663" name="Google Shape;66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64" name="Google Shape;664;p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/>
              <a:t>Эпохи</a:t>
            </a:r>
            <a:endParaRPr b="1"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Учите, пока не выйдите на плато на обучении и валидации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Либо пока хватает терпения и ресурсов дождаться конца эксперимента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65" name="Google Shape;665;p72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https://karpathy.github.io/2019/04/25/recipe/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классификации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0" t="7313"/>
          <a:stretch/>
        </p:blipFill>
        <p:spPr>
          <a:xfrm>
            <a:off x="413425" y="1767137"/>
            <a:ext cx="8317150" cy="26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0" y="4804800"/>
            <a:ext cx="824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https://wiki.cloudfactory.com/docs/mp-wiki/model-families/classifier-tagger</a:t>
            </a:r>
            <a:r>
              <a:rPr lang="ru" sz="1000"/>
              <a:t> </a:t>
            </a:r>
            <a:endParaRPr sz="1000"/>
          </a:p>
        </p:txBody>
      </p:sp>
      <p:sp>
        <p:nvSpPr>
          <p:cNvPr id="95" name="Google Shape;95;p19"/>
          <p:cNvSpPr txBox="1"/>
          <p:nvPr/>
        </p:nvSpPr>
        <p:spPr>
          <a:xfrm>
            <a:off x="239225" y="1017725"/>
            <a:ext cx="239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Бинарная классификация</a:t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376200" y="1017725"/>
            <a:ext cx="239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Многоклассовая</a:t>
            </a:r>
            <a:r>
              <a:rPr lang="ru" sz="1800">
                <a:solidFill>
                  <a:schemeClr val="dk2"/>
                </a:solidFill>
              </a:rPr>
              <a:t> классификация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6376900" y="1017725"/>
            <a:ext cx="239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</a:t>
            </a:r>
            <a:r>
              <a:rPr lang="ru" sz="1800">
                <a:solidFill>
                  <a:schemeClr val="dk2"/>
                </a:solidFill>
              </a:rPr>
              <a:t>лассификация с многими метками</a:t>
            </a:r>
            <a:endParaRPr/>
          </a:p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, диаграмма, линия, График&#10;&#10;Автоматически созданное описание" id="670" name="Google Shape;67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44240"/>
            <a:ext cx="1504050" cy="1592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линия, снимок экрана&#10;&#10;Автоматически созданное описание" id="671" name="Google Shape;67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4049" y="3444240"/>
            <a:ext cx="1504050" cy="1592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линия, диаграмма&#10;&#10;Автоматически созданное описание" id="672" name="Google Shape;67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8099" y="3444240"/>
            <a:ext cx="1504050" cy="1592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снимок экрана, линия&#10;&#10;Автоматически созданное описание" id="673" name="Google Shape;67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2148" y="3444240"/>
            <a:ext cx="1504050" cy="1592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График, линия&#10;&#10;Автоматически созданное описание" id="674" name="Google Shape;674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6197" y="3444240"/>
            <a:ext cx="1504050" cy="1592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линия, диаграмма, Параллельный&#10;&#10;Автоматически созданное описание" id="675" name="Google Shape;675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0246" y="3444240"/>
            <a:ext cx="1610218" cy="159252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Scheduler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3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Char char="●"/>
            </a:pPr>
            <a:r>
              <a:rPr lang="ru" sz="1400">
                <a:solidFill>
                  <a:srgbClr val="3A3838"/>
                </a:solidFill>
              </a:rPr>
              <a:t>ConstantLR – постоянное значение на всем процессе обучения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StepLR</a:t>
            </a:r>
            <a:r>
              <a:rPr lang="ru" sz="1400">
                <a:solidFill>
                  <a:srgbClr val="3A3838"/>
                </a:solidFill>
              </a:rPr>
              <a:t> – каждые N эпох делаем шаг, уменьшая LR в m раз </a:t>
            </a:r>
            <a:endParaRPr sz="1400">
              <a:solidFill>
                <a:srgbClr val="3A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MultiStepLR</a:t>
            </a:r>
            <a:r>
              <a:rPr lang="ru" sz="1400">
                <a:solidFill>
                  <a:schemeClr val="accent1"/>
                </a:solidFill>
              </a:rPr>
              <a:t> </a:t>
            </a:r>
            <a:r>
              <a:rPr lang="ru" sz="1400">
                <a:solidFill>
                  <a:srgbClr val="3A3838"/>
                </a:solidFill>
              </a:rPr>
              <a:t>– уменьшаем LR в m раз после milestone эпохи (например, после 15, 30 и 60й) </a:t>
            </a:r>
            <a:endParaRPr sz="1400">
              <a:solidFill>
                <a:srgbClr val="3A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ReduceLROnPlateau</a:t>
            </a:r>
            <a:r>
              <a:rPr lang="ru" sz="1400">
                <a:solidFill>
                  <a:srgbClr val="3A3838"/>
                </a:solidFill>
              </a:rPr>
              <a:t> – пока точность растет, не трогаем, если не растет N эпох, умножаем на gamma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LinearLR</a:t>
            </a:r>
            <a:r>
              <a:rPr lang="ru" sz="1400">
                <a:solidFill>
                  <a:srgbClr val="3A3838"/>
                </a:solidFill>
              </a:rPr>
              <a:t> – каждую эпоху умножаем LR на gamma, gamma меняется по линейному закону</a:t>
            </a:r>
            <a:endParaRPr sz="1400">
              <a:solidFill>
                <a:srgbClr val="3A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ExponentialLR</a:t>
            </a:r>
            <a:r>
              <a:rPr lang="ru" sz="1400">
                <a:solidFill>
                  <a:srgbClr val="3A3838"/>
                </a:solidFill>
              </a:rPr>
              <a:t> – каждую эпоху умножаем LR на gamma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 u="sng">
                <a:solidFill>
                  <a:schemeClr val="accent5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CosineAnnealingLR</a:t>
            </a:r>
            <a:r>
              <a:rPr lang="ru" sz="1400">
                <a:solidFill>
                  <a:srgbClr val="3A3838"/>
                </a:solidFill>
              </a:rPr>
              <a:t> – менять после каждого батча по cosine закону</a:t>
            </a:r>
            <a:endParaRPr sz="1400">
              <a:solidFill>
                <a:srgbClr val="3A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 u="sng">
                <a:solidFill>
                  <a:schemeClr val="accent5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CosineAnnealingWarmRestarts</a:t>
            </a:r>
            <a:r>
              <a:rPr lang="ru" sz="1400">
                <a:solidFill>
                  <a:schemeClr val="dk1"/>
                </a:solidFill>
              </a:rPr>
              <a:t> – менять </a:t>
            </a:r>
            <a:r>
              <a:rPr lang="ru" sz="1400">
                <a:solidFill>
                  <a:srgbClr val="3A3838"/>
                </a:solidFill>
              </a:rPr>
              <a:t>после каждого батча по cosine закону, а когда дошли до 0, сделать warmup до lr initial</a:t>
            </a:r>
            <a:endParaRPr sz="1400"/>
          </a:p>
        </p:txBody>
      </p:sp>
      <p:sp>
        <p:nvSpPr>
          <p:cNvPr id="678" name="Google Shape;67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79" name="Google Shape;679;p73"/>
          <p:cNvSpPr txBox="1"/>
          <p:nvPr/>
        </p:nvSpPr>
        <p:spPr>
          <a:xfrm>
            <a:off x="0" y="0"/>
            <a:ext cx="743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16"/>
              </a:rPr>
              <a:t>https://pytorch.org/docs/stable/optim.html#how-to-adjust-learning-rate</a:t>
            </a:r>
            <a:r>
              <a:rPr lang="ru" sz="1000"/>
              <a:t>	</a:t>
            </a:r>
            <a:r>
              <a:rPr lang="ru" sz="1000" u="sng">
                <a:solidFill>
                  <a:schemeClr val="hlink"/>
                </a:solidFill>
                <a:hlinkClick r:id="rId17"/>
              </a:rPr>
              <a:t>https://arxiv.org/abs/1812.01187</a:t>
            </a:r>
            <a:r>
              <a:rPr lang="ru" sz="1000"/>
              <a:t>  </a:t>
            </a: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Optimizer</a:t>
            </a:r>
            <a:endParaRPr/>
          </a:p>
        </p:txBody>
      </p:sp>
      <p:sp>
        <p:nvSpPr>
          <p:cNvPr id="685" name="Google Shape;685;p74"/>
          <p:cNvSpPr txBox="1"/>
          <p:nvPr>
            <p:ph idx="1" type="body"/>
          </p:nvPr>
        </p:nvSpPr>
        <p:spPr>
          <a:xfrm>
            <a:off x="311700" y="1152475"/>
            <a:ext cx="41070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так просто перебирать, так как нужный LR будет отличаться на несколько порядков для разных оптимайзеров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Универсальный набор: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 sz="1800"/>
              <a:t>SGD+momentum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 sz="1800"/>
              <a:t>Adam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 sz="1800"/>
              <a:t>AdamW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Используйте weight_decay</a:t>
            </a:r>
            <a:endParaRPr/>
          </a:p>
        </p:txBody>
      </p:sp>
      <p:sp>
        <p:nvSpPr>
          <p:cNvPr id="686" name="Google Shape;68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Изображение выглядит как текст, диаграмма, линия, График&#10;&#10;Автоматически созданное описание" id="687" name="Google Shape;68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2972" y="2743699"/>
            <a:ext cx="2864427" cy="2186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диаграмма, дизайн&#10;&#10;Автоматически созданное описание" id="688" name="Google Shape;688;p74"/>
          <p:cNvPicPr preferRelativeResize="0"/>
          <p:nvPr/>
        </p:nvPicPr>
        <p:blipFill rotWithShape="1">
          <a:blip r:embed="rId4">
            <a:alphaModFix/>
          </a:blip>
          <a:srcRect b="0" l="9999" r="0" t="0"/>
          <a:stretch/>
        </p:blipFill>
        <p:spPr>
          <a:xfrm>
            <a:off x="5298649" y="358045"/>
            <a:ext cx="2693074" cy="231663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4"/>
          <p:cNvSpPr txBox="1"/>
          <p:nvPr/>
        </p:nvSpPr>
        <p:spPr>
          <a:xfrm>
            <a:off x="0" y="4613725"/>
            <a:ext cx="502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https://pytorch.org/docs/stable/optim.html#algorithms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6"/>
              </a:rPr>
              <a:t>https://medium.com/@LayanSA/complete-guide-to-adam-optimization-1e5f29532c3d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Learning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96" name="Google Shape;69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10" y="1155200"/>
            <a:ext cx="8689380" cy="337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5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tips&amp;tricks: </a:t>
            </a: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https://arxiv.org/pdf/1812.01187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Label Smoothing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04" name="Google Shape;70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34"/>
            <a:ext cx="8520599" cy="344103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6"/>
          <p:cNvSpPr txBox="1"/>
          <p:nvPr/>
        </p:nvSpPr>
        <p:spPr>
          <a:xfrm>
            <a:off x="0" y="4663225"/>
            <a:ext cx="777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https://arxiv.org/abs/1906.02629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https://towardsdatascience.com/label-smoothing-make-your-model-less-over-confident-b12ea6f81a9a</a:t>
            </a:r>
            <a:r>
              <a:rPr lang="ru" sz="1000"/>
              <a:t> 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Аугментации</a:t>
            </a:r>
            <a:endParaRPr/>
          </a:p>
        </p:txBody>
      </p:sp>
      <p:sp>
        <p:nvSpPr>
          <p:cNvPr id="711" name="Google Shape;71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Аугментации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Изображение выглядит как мультфильм&#10;&#10;Автоматически созданное описание" id="718" name="Google Shape;71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45" y="1099050"/>
            <a:ext cx="6019757" cy="1135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мультфильм&#10;&#10;Автоматически созданное описание" id="719" name="Google Shape;71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825" y="2344275"/>
            <a:ext cx="4882099" cy="1144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дежда, гермокостюм, Человеческое лицо, человек&#10;&#10;Автоматически созданное описание" id="720" name="Google Shape;720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7549" y="1099050"/>
            <a:ext cx="1144230" cy="113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ловеческое лицо, одежда, мальчик, коллаж&#10;&#10;Автоматически созданное описание" id="721" name="Google Shape;721;p78"/>
          <p:cNvPicPr preferRelativeResize="0"/>
          <p:nvPr/>
        </p:nvPicPr>
        <p:blipFill rotWithShape="1">
          <a:blip r:embed="rId6">
            <a:alphaModFix/>
          </a:blip>
          <a:srcRect b="0" l="0" r="51446" t="0"/>
          <a:stretch/>
        </p:blipFill>
        <p:spPr>
          <a:xfrm>
            <a:off x="7680122" y="1099050"/>
            <a:ext cx="1133958" cy="113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коллаж, мультфильм&#10;&#10;Автоматически созданное описание" id="722" name="Google Shape;722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3145" y="3597575"/>
            <a:ext cx="4846849" cy="1151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космонавт, гермокостюм&#10;&#10;Автоматически созданное описание" id="723" name="Google Shape;723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91381" y="2345318"/>
            <a:ext cx="1136837" cy="1129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дежда, гермокостюм, Человеческое лицо, человек&#10;&#10;Автоматически созданное описание" id="724" name="Google Shape;724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19978" y="2352338"/>
            <a:ext cx="1180448" cy="1144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дежда, Человеческое лицо, гермокостюм, человек&#10;&#10;Автоматически созданное описание" id="725" name="Google Shape;725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74056" y="2341180"/>
            <a:ext cx="1180448" cy="1144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гермокостюм, искусство, Человеческое лицо, картина&#10;&#10;Автоматически созданное описание" id="726" name="Google Shape;726;p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73543" y="3584111"/>
            <a:ext cx="1201028" cy="1163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космонавт, гермокостюм&#10;&#10;Автоматически созданное описание" id="727" name="Google Shape;727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41413" y="3597575"/>
            <a:ext cx="1159012" cy="1151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дежда, человек, гермокостюм, Человеческое лицо&#10;&#10;Автоматически созданное описание" id="728" name="Google Shape;728;p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80122" y="3584111"/>
            <a:ext cx="1201028" cy="117851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8"/>
          <p:cNvSpPr txBox="1"/>
          <p:nvPr/>
        </p:nvSpPr>
        <p:spPr>
          <a:xfrm>
            <a:off x="-42673" y="4704894"/>
            <a:ext cx="6671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https://pytorch.org/vision/stable/transforms.html#transforming-and-augmenting-images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https://github.com/albumentations-team/albumentations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Вырезание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Изображение выглядит как коллаж, снимок экрана&#10;&#10;Автоматически созданное описание" id="736" name="Google Shape;73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950" y="1017725"/>
            <a:ext cx="7408101" cy="3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9"/>
          <p:cNvSpPr txBox="1"/>
          <p:nvPr/>
        </p:nvSpPr>
        <p:spPr>
          <a:xfrm>
            <a:off x="-1" y="4889700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https://arxiv.org/abs/1708.04896</a:t>
            </a: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https://arxiv.org/abs/1708.04552</a:t>
            </a: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https://arxiv.org/abs/1811.02545</a:t>
            </a: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https://arxiv.org/abs/2001.04086</a:t>
            </a: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9"/>
          <p:cNvSpPr txBox="1"/>
          <p:nvPr/>
        </p:nvSpPr>
        <p:spPr>
          <a:xfrm>
            <a:off x="6701600" y="837200"/>
            <a:ext cx="14676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9" name="Google Shape;739;p79"/>
          <p:cNvSpPr txBox="1"/>
          <p:nvPr/>
        </p:nvSpPr>
        <p:spPr>
          <a:xfrm>
            <a:off x="6564025" y="890600"/>
            <a:ext cx="165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GridMask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Смешивание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5" name="Google Shape;74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Изображение выглядит как текст, снимок экрана, собака&#10;&#10;Автоматически созданное описание" id="746" name="Google Shape;74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375" y="926475"/>
            <a:ext cx="5530901" cy="38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0"/>
          <p:cNvSpPr txBox="1"/>
          <p:nvPr/>
        </p:nvSpPr>
        <p:spPr>
          <a:xfrm>
            <a:off x="3" y="4766400"/>
            <a:ext cx="8103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https://arxiv.org/abs/1905.04899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https://pytorch.org/vision/stable/auto_examples/transforms/plot_cutmix_mixup.html#sphx-glr-auto-examples-transforms-plot-cutmix-mixup-py</a:t>
            </a:r>
            <a:r>
              <a:rPr lang="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Семплирование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При </a:t>
            </a:r>
            <a:r>
              <a:rPr lang="ru" sz="1700"/>
              <a:t>дисбалансе классов можно увеличить вероятность попадания малых классов в батч, например, с помощью </a:t>
            </a:r>
            <a:r>
              <a:rPr b="1" lang="ru" sz="1700"/>
              <a:t>WeightedRandomSampler</a:t>
            </a:r>
            <a:r>
              <a:rPr lang="ru" sz="1700"/>
              <a:t>: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 Берем список классов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 Считаем веса классов обратно пропорционально их величине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 Для каждого элемента задаем вес, соответствующий его классу 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754" name="Google Shape;75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55" name="Google Shape;755;p81"/>
          <p:cNvSpPr txBox="1"/>
          <p:nvPr/>
        </p:nvSpPr>
        <p:spPr>
          <a:xfrm>
            <a:off x="1547850" y="2862550"/>
            <a:ext cx="6048300" cy="18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4242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class_weights = 1./torch.tensor(class_count, dtype=torch.float)</a:t>
            </a:r>
            <a:endParaRPr b="1" sz="1200">
              <a:solidFill>
                <a:srgbClr val="24242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4242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class_weights_all = class_weights[target_list] </a:t>
            </a:r>
            <a:endParaRPr b="1" sz="1200">
              <a:solidFill>
                <a:srgbClr val="24242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4242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weighted_sampler = WeightedRandomSampler(</a:t>
            </a:r>
            <a:endParaRPr b="1" sz="1200">
              <a:solidFill>
                <a:srgbClr val="24242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4242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weights=class_weights_all,</a:t>
            </a:r>
            <a:endParaRPr b="1" sz="1200">
              <a:solidFill>
                <a:srgbClr val="24242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4242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num_samples=len(class_weights_all),</a:t>
            </a:r>
            <a:endParaRPr b="1" sz="1200">
              <a:solidFill>
                <a:srgbClr val="24242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4242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replacement=True</a:t>
            </a:r>
            <a:endParaRPr b="1" sz="1200">
              <a:solidFill>
                <a:srgbClr val="24242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4242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24242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24242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train_loader = DataLoader(dataset=natural_img_dataset, shuffle=False, batch_size=8, sampler=weighted_sampler)</a:t>
            </a:r>
            <a:endParaRPr b="1" sz="1200">
              <a:solidFill>
                <a:srgbClr val="24242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6" name="Google Shape;756;p81"/>
          <p:cNvSpPr txBox="1"/>
          <p:nvPr/>
        </p:nvSpPr>
        <p:spPr>
          <a:xfrm>
            <a:off x="-8" y="4766394"/>
            <a:ext cx="5579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https://pytorch.org/docs/stable/data.html#torch.utils.data.Sampler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https://towardsdatascience.com/pytorch-basics-sampling-samplers-2a0f29f0bf2a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Test-Time Data Augmentation</a:t>
            </a:r>
            <a:endParaRPr/>
          </a:p>
        </p:txBody>
      </p:sp>
      <p:sp>
        <p:nvSpPr>
          <p:cNvPr id="762" name="Google Shape;76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How to Correctly Use Test-Time Data Augmentation to Improve Predictions" id="763" name="Google Shape;76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325" y="1017724"/>
            <a:ext cx="6829351" cy="3799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2"/>
          <p:cNvSpPr txBox="1"/>
          <p:nvPr/>
        </p:nvSpPr>
        <p:spPr>
          <a:xfrm>
            <a:off x="0" y="4889689"/>
            <a:ext cx="4572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https://stepup.ai/test_time_data_augmentation/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изображений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017725"/>
            <a:ext cx="85944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Основной и</a:t>
            </a:r>
            <a:r>
              <a:rPr lang="ru"/>
              <a:t>нструмент классификации изображений </a:t>
            </a:r>
            <a:r>
              <a:rPr lang="ru">
                <a:solidFill>
                  <a:srgbClr val="333333"/>
                </a:solidFill>
                <a:highlight>
                  <a:schemeClr val="lt1"/>
                </a:highlight>
              </a:rPr>
              <a:t>—</a:t>
            </a:r>
            <a:r>
              <a:rPr lang="ru"/>
              <a:t> сверточные нейронные сети (CNN).  Их преимущество в иерархическом извлечении признаков.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075" y="1826650"/>
            <a:ext cx="5719850" cy="27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0" y="4650900"/>
            <a:ext cx="802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https://www.researchgate.net/publication/317558591_Automatic_fish_species_classification_in_underwater_videos_Exploiting_pretrained_deep_neural_network_models_to_compensate_for_limited_labelled_data/figures?lo=1&amp;utm_source=other&amp;utm_medium=organic</a:t>
            </a:r>
            <a:r>
              <a:rPr lang="ru" sz="1000"/>
              <a:t> </a:t>
            </a:r>
            <a:endParaRPr sz="1000"/>
          </a:p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Магия аугментаций</a:t>
            </a:r>
            <a:endParaRPr/>
          </a:p>
        </p:txBody>
      </p:sp>
      <p:sp>
        <p:nvSpPr>
          <p:cNvPr id="770" name="Google Shape;77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Cumulative Accuracy Improvements for ResNet50" id="771" name="Google Shape;771;p83"/>
          <p:cNvPicPr preferRelativeResize="0"/>
          <p:nvPr/>
        </p:nvPicPr>
        <p:blipFill rotWithShape="1">
          <a:blip r:embed="rId3">
            <a:alphaModFix/>
          </a:blip>
          <a:srcRect b="2447" l="0" r="0" t="3408"/>
          <a:stretch/>
        </p:blipFill>
        <p:spPr>
          <a:xfrm>
            <a:off x="1327457" y="1133825"/>
            <a:ext cx="6489087" cy="37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3"/>
          <p:cNvSpPr txBox="1"/>
          <p:nvPr/>
        </p:nvSpPr>
        <p:spPr>
          <a:xfrm>
            <a:off x="34209" y="4889710"/>
            <a:ext cx="764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https://pytorch.org/blog/how-to-train-state-of-the-art-models-using-torchvision-latest-primitives/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00" y="1191980"/>
            <a:ext cx="1066498" cy="15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897175" y="2972330"/>
            <a:ext cx="1066498" cy="15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Домашечка</a:t>
            </a:r>
            <a:endParaRPr/>
          </a:p>
        </p:txBody>
      </p:sp>
      <p:sp>
        <p:nvSpPr>
          <p:cNvPr id="780" name="Google Shape;78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81" name="Google Shape;781;p84"/>
          <p:cNvPicPr preferRelativeResize="0"/>
          <p:nvPr/>
        </p:nvPicPr>
        <p:blipFill rotWithShape="1">
          <a:blip r:embed="rId3">
            <a:alphaModFix/>
          </a:blip>
          <a:srcRect b="15839" l="0" r="0" t="0"/>
          <a:stretch/>
        </p:blipFill>
        <p:spPr>
          <a:xfrm>
            <a:off x="925725" y="1067275"/>
            <a:ext cx="7292549" cy="31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4"/>
          <p:cNvSpPr txBox="1"/>
          <p:nvPr>
            <p:ph idx="1" type="body"/>
          </p:nvPr>
        </p:nvSpPr>
        <p:spPr>
          <a:xfrm>
            <a:off x="311700" y="4274700"/>
            <a:ext cx="85206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A3838"/>
                </a:solidFill>
              </a:rPr>
              <a:t>Мягкий дедлайн: 4 февраля (2 недели)</a:t>
            </a:r>
            <a:endParaRPr sz="1400">
              <a:solidFill>
                <a:srgbClr val="3A383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A3838"/>
                </a:solidFill>
              </a:rPr>
              <a:t>Жесткий дедлайн: 11 февраля (3 недели)</a:t>
            </a:r>
            <a:endParaRPr sz="1400">
              <a:solidFill>
                <a:srgbClr val="3A383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классификации изображений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550" y="2062575"/>
            <a:ext cx="5825824" cy="27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959651"/>
            <a:ext cx="8423925" cy="12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0" y="4804800"/>
            <a:ext cx="863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https://www.codeproject.com/Articles/5160467/Image-Classification-Using-Neural-Networks-in-NET</a:t>
            </a:r>
            <a:r>
              <a:rPr lang="ru" sz="1000"/>
              <a:t> </a:t>
            </a:r>
            <a:endParaRPr sz="1000"/>
          </a:p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Ограничения и вызовы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325" y="1256925"/>
            <a:ext cx="780300" cy="79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5120500" y="1492650"/>
            <a:ext cx="1113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4868325" y="3827075"/>
            <a:ext cx="3894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Выбор интерпретируемой и понятной метрики в соответствии с бизнес-задачей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22800" y="2048750"/>
            <a:ext cx="3669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2"/>
                </a:solidFill>
              </a:rPr>
              <a:t>Необходимость большого количества размеченных данных</a:t>
            </a:r>
            <a:endParaRPr sz="13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150" y="1262680"/>
            <a:ext cx="780300" cy="7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5007675" y="2048750"/>
            <a:ext cx="36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Возможный дисбаланс классов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68725" y="3827075"/>
            <a:ext cx="4107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</a:t>
            </a:r>
            <a:r>
              <a:rPr lang="ru" sz="1800">
                <a:solidFill>
                  <a:schemeClr val="dk2"/>
                </a:solidFill>
              </a:rPr>
              <a:t>одбор модели </a:t>
            </a:r>
            <a:r>
              <a:rPr lang="ru" sz="1800">
                <a:solidFill>
                  <a:schemeClr val="dk2"/>
                </a:solidFill>
              </a:rPr>
              <a:t>требует множества экспериментов и экспертизы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450" y="2897438"/>
            <a:ext cx="891700" cy="8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5325" y="3008825"/>
            <a:ext cx="780300" cy="7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